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4"/>
  </p:notesMasterIdLst>
  <p:sldIdLst>
    <p:sldId id="283" r:id="rId2"/>
    <p:sldId id="284" r:id="rId3"/>
    <p:sldId id="285"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84" r:id="rId55"/>
    <p:sldId id="337" r:id="rId56"/>
    <p:sldId id="338" r:id="rId57"/>
    <p:sldId id="339" r:id="rId58"/>
    <p:sldId id="340" r:id="rId59"/>
    <p:sldId id="341" r:id="rId60"/>
    <p:sldId id="342" r:id="rId61"/>
    <p:sldId id="343" r:id="rId62"/>
    <p:sldId id="345" r:id="rId63"/>
    <p:sldId id="346" r:id="rId64"/>
    <p:sldId id="347" r:id="rId65"/>
    <p:sldId id="348" r:id="rId66"/>
    <p:sldId id="385"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6" r:id="rId103"/>
  </p:sldIdLst>
  <p:sldSz cx="9144000" cy="5143500" type="screen16x9"/>
  <p:notesSz cx="6858000" cy="9144000"/>
  <p:embeddedFontLst>
    <p:embeddedFont>
      <p:font typeface="Consolas" panose="020B0609020204030204" pitchFamily="49"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
      <p:font typeface="Alfa Slab One" panose="020B0604020202020204" charset="0"/>
      <p:regular r:id="rId113"/>
    </p:embeddedFont>
    <p:embeddedFont>
      <p:font typeface="Segoe UI" panose="020B0502040204020203" pitchFamily="34" charset="0"/>
      <p:regular r:id="rId114"/>
      <p:bold r:id="rId115"/>
      <p:italic r:id="rId116"/>
      <p:boldItalic r:id="rId117"/>
    </p:embeddedFont>
    <p:embeddedFont>
      <p:font typeface="Proxima Nova" panose="020B0604020202020204"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0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4.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872549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03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596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98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267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884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6445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2853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517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5722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66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150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330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074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1531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9026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1829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3778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2924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497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99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266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02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1994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943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61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2462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378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60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037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9653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5955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659731c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659731c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375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97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71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37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20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82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6805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26940" y="1394459"/>
            <a:ext cx="8520600" cy="1464115"/>
          </a:xfrm>
          <a:prstGeom prst="rect">
            <a:avLst/>
          </a:prstGeom>
        </p:spPr>
        <p:txBody>
          <a:bodyPr spcFirstLastPara="1" wrap="square" lIns="91425" tIns="91425" rIns="91425" bIns="91425" anchor="b" anchorCtr="0">
            <a:noAutofit/>
          </a:bodyPr>
          <a:lstStyle/>
          <a:p>
            <a:pPr lvl="0"/>
            <a:r>
              <a:rPr lang="vi-VN" sz="4800" dirty="0" smtClean="0"/>
              <a:t>TRUY CẬP DỮ LIỆU VỚI SPRING BOOT</a:t>
            </a:r>
            <a:endParaRPr lang="en-US" sz="4800" dirty="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Khóa học </a:t>
            </a:r>
            <a:r>
              <a:rPr lang="en" dirty="0" smtClean="0"/>
              <a:t>Java</a:t>
            </a:r>
            <a:endParaRPr dirty="0"/>
          </a:p>
        </p:txBody>
      </p:sp>
    </p:spTree>
    <p:extLst>
      <p:ext uri="{BB962C8B-B14F-4D97-AF65-F5344CB8AC3E}">
        <p14:creationId xmlns:p14="http://schemas.microsoft.com/office/powerpoint/2010/main" val="3666851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pic>
        <p:nvPicPr>
          <p:cNvPr id="3" name="Picture 2"/>
          <p:cNvPicPr>
            <a:picLocks noChangeAspect="1"/>
          </p:cNvPicPr>
          <p:nvPr/>
        </p:nvPicPr>
        <p:blipFill>
          <a:blip r:embed="rId2"/>
          <a:stretch>
            <a:fillRect/>
          </a:stretch>
        </p:blipFill>
        <p:spPr>
          <a:xfrm>
            <a:off x="690301" y="1884739"/>
            <a:ext cx="7691698" cy="3258761"/>
          </a:xfrm>
          <a:prstGeom prst="rect">
            <a:avLst/>
          </a:prstGeom>
        </p:spPr>
      </p:pic>
      <p:sp>
        <p:nvSpPr>
          <p:cNvPr id="7" name="Rectangle 6"/>
          <p:cNvSpPr/>
          <p:nvPr/>
        </p:nvSpPr>
        <p:spPr>
          <a:xfrm>
            <a:off x="160866" y="1294140"/>
            <a:ext cx="8729133" cy="646331"/>
          </a:xfrm>
          <a:prstGeom prst="rect">
            <a:avLst/>
          </a:prstGeom>
        </p:spPr>
        <p:txBody>
          <a:bodyPr wrap="square">
            <a:spAutoFit/>
          </a:bodyPr>
          <a:lstStyle/>
          <a:p>
            <a:pPr algn="just"/>
            <a:r>
              <a:rPr lang="en-US" sz="1800" b="1" dirty="0" smtClean="0">
                <a:solidFill>
                  <a:srgbClr val="343A40"/>
                </a:solidFill>
                <a:latin typeface="Proxima Nova" panose="020B0604020202020204" charset="0"/>
                <a:ea typeface="Times New Roman" panose="02020603050405020304" pitchFamily="18" charset="0"/>
              </a:rPr>
              <a:t>JDBC-ODBC </a:t>
            </a:r>
            <a:r>
              <a:rPr lang="en-US" sz="1800" b="1" dirty="0">
                <a:solidFill>
                  <a:srgbClr val="343A40"/>
                </a:solidFill>
                <a:latin typeface="Proxima Nova" panose="020B0604020202020204" charset="0"/>
                <a:ea typeface="Times New Roman" panose="02020603050405020304" pitchFamily="18" charset="0"/>
              </a:rPr>
              <a:t>bridge driver</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điều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rPr>
              <a:t> API JDBC </a:t>
            </a:r>
            <a:r>
              <a:rPr lang="en-US" sz="1800" dirty="0" err="1">
                <a:solidFill>
                  <a:srgbClr val="343A40"/>
                </a:solidFill>
                <a:latin typeface="Proxima Nova" panose="020B0604020202020204" charset="0"/>
                <a:ea typeface="Times New Roman" panose="02020603050405020304" pitchFamily="18" charset="0"/>
              </a:rPr>
              <a:t>dưới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ánh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xạ</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tới</a:t>
            </a:r>
            <a:r>
              <a:rPr lang="en-US" sz="1800" dirty="0">
                <a:solidFill>
                  <a:srgbClr val="343A40"/>
                </a:solidFill>
                <a:latin typeface="Proxima Nova" panose="020B0604020202020204" charset="0"/>
                <a:ea typeface="Times New Roman" panose="02020603050405020304" pitchFamily="18" charset="0"/>
              </a:rPr>
              <a:t> API </a:t>
            </a:r>
            <a:r>
              <a:rPr lang="en-US" sz="1800" dirty="0" err="1">
                <a:solidFill>
                  <a:srgbClr val="343A40"/>
                </a:solidFill>
                <a:latin typeface="Proxima Nova" panose="020B0604020202020204" charset="0"/>
                <a:ea typeface="Times New Roman" panose="02020603050405020304" pitchFamily="18" charset="0"/>
              </a:rPr>
              <a:t>truy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cập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khác</a:t>
            </a:r>
            <a:endParaRPr lang="en-US" sz="1800" dirty="0"/>
          </a:p>
        </p:txBody>
      </p:sp>
    </p:spTree>
    <p:extLst>
      <p:ext uri="{BB962C8B-B14F-4D97-AF65-F5344CB8AC3E}">
        <p14:creationId xmlns:p14="http://schemas.microsoft.com/office/powerpoint/2010/main" val="23439500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202532" y="1293305"/>
            <a:ext cx="8758588" cy="1717393"/>
          </a:xfrm>
          <a:prstGeom prst="rect">
            <a:avLst/>
          </a:prstGeom>
        </p:spPr>
        <p:txBody>
          <a:bodyPr wrap="square">
            <a:spAutoFit/>
          </a:bodyPr>
          <a:lstStyle/>
          <a:p>
            <a:pPr>
              <a:lnSpc>
                <a:spcPct val="107000"/>
              </a:lnSpc>
              <a:spcAft>
                <a:spcPts val="780"/>
              </a:spcAft>
            </a:pP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Ví </a:t>
            </a:r>
            <a:r>
              <a:rPr lang="en-US" sz="20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endPar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Aft>
                <a:spcPts val="780"/>
              </a:spcAft>
            </a:pPr>
            <a:r>
              <a:rPr lang="en-US" sz="2000" dirty="0">
                <a:latin typeface="Courier New" panose="02070309020205020404" pitchFamily="49" charset="0"/>
                <a:cs typeface="Courier New" panose="02070309020205020404" pitchFamily="49" charset="0"/>
              </a:rPr>
              <a:t> </a:t>
            </a:r>
            <a:r>
              <a:rPr lang="en-US" sz="2000" dirty="0" smtClean="0">
                <a:solidFill>
                  <a:srgbClr val="A31515"/>
                </a:solidFill>
                <a:latin typeface="Courier New" panose="02070309020205020404" pitchFamily="49" charset="0"/>
                <a:cs typeface="Courier New" panose="02070309020205020404" pitchFamily="49" charset="0"/>
              </a:rPr>
              <a:t>"</a:t>
            </a:r>
            <a:r>
              <a:rPr lang="en-US" sz="2000" dirty="0">
                <a:solidFill>
                  <a:srgbClr val="A31515"/>
                </a:solidFill>
                <a:latin typeface="Courier New" panose="02070309020205020404" pitchFamily="49" charset="0"/>
                <a:cs typeface="Courier New" panose="02070309020205020404" pitchFamily="49" charset="0"/>
              </a:rPr>
              <a:t>path"</a:t>
            </a:r>
            <a:r>
              <a:rPr lang="en-US" sz="2000" dirty="0">
                <a:latin typeface="Courier New" panose="02070309020205020404" pitchFamily="49" charset="0"/>
                <a:cs typeface="Courier New" panose="02070309020205020404" pitchFamily="49" charset="0"/>
              </a:rPr>
              <a:t>: </a:t>
            </a:r>
            <a:r>
              <a:rPr lang="en-US" sz="2000" dirty="0">
                <a:solidFill>
                  <a:srgbClr val="0451A5"/>
                </a:solidFill>
                <a:latin typeface="Courier New" panose="02070309020205020404" pitchFamily="49" charset="0"/>
                <a:cs typeface="Courier New" panose="02070309020205020404" pitchFamily="49" charset="0"/>
              </a:rPr>
              <a:t>"/</a:t>
            </a:r>
            <a:r>
              <a:rPr lang="en-US" sz="2000" dirty="0" err="1">
                <a:solidFill>
                  <a:srgbClr val="0451A5"/>
                </a:solidFill>
                <a:latin typeface="Courier New" panose="02070309020205020404" pitchFamily="49" charset="0"/>
                <a:cs typeface="Courier New" panose="02070309020205020404" pitchFamily="49" charset="0"/>
              </a:rPr>
              <a:t>api</a:t>
            </a:r>
            <a:r>
              <a:rPr lang="en-US" sz="2000" dirty="0">
                <a:solidFill>
                  <a:srgbClr val="0451A5"/>
                </a:solidFill>
                <a:latin typeface="Courier New" panose="02070309020205020404" pitchFamily="49" charset="0"/>
                <a:cs typeface="Courier New" panose="02070309020205020404" pitchFamily="49" charset="0"/>
              </a:rPr>
              <a:t>/</a:t>
            </a:r>
            <a:r>
              <a:rPr lang="en-US" sz="2000" dirty="0" err="1">
                <a:solidFill>
                  <a:srgbClr val="0451A5"/>
                </a:solidFill>
                <a:latin typeface="Courier New" panose="02070309020205020404" pitchFamily="49" charset="0"/>
                <a:cs typeface="Courier New" panose="02070309020205020404" pitchFamily="49" charset="0"/>
              </a:rPr>
              <a:t>v1</a:t>
            </a:r>
            <a:r>
              <a:rPr lang="en-US" sz="2000" dirty="0">
                <a:solidFill>
                  <a:srgbClr val="0451A5"/>
                </a:solidFill>
                <a:latin typeface="Courier New" panose="02070309020205020404" pitchFamily="49" charset="0"/>
                <a:cs typeface="Courier New" panose="02070309020205020404" pitchFamily="49" charset="0"/>
              </a:rPr>
              <a:t>/student/11"</a:t>
            </a:r>
            <a:endParaRPr lang="en-US" sz="2000" dirty="0">
              <a:latin typeface="Courier New" panose="02070309020205020404" pitchFamily="49" charset="0"/>
              <a:cs typeface="Courier New" panose="02070309020205020404" pitchFamily="49" charset="0"/>
            </a:endParaRPr>
          </a:p>
          <a:p>
            <a:pPr>
              <a:lnSpc>
                <a:spcPct val="107000"/>
              </a:lnSpc>
              <a:spcAft>
                <a:spcPts val="780"/>
              </a:spcAft>
            </a:pP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Gửi request tới địa </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chỉ:</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GET /</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api/v1/student/</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20</a:t>
            </a:r>
          </a:p>
          <a:p>
            <a:pPr>
              <a:lnSpc>
                <a:spcPct val="107000"/>
              </a:lnSpc>
              <a:spcAft>
                <a:spcPts val="780"/>
              </a:spcAft>
            </a:pP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Do</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đối tượng </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20</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không tồn tại trong danh sách</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20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nên</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lỗi</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20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trả</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20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về</a:t>
            </a:r>
            <a:r>
              <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20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cho phía Client.</a:t>
            </a:r>
            <a:endParaRPr lang="en-US" sz="20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2" name="Rectangle 1"/>
          <p:cNvSpPr/>
          <p:nvPr/>
        </p:nvSpPr>
        <p:spPr>
          <a:xfrm>
            <a:off x="1554080" y="3622227"/>
            <a:ext cx="6355480" cy="1200329"/>
          </a:xfrm>
          <a:prstGeom prst="rect">
            <a:avLst/>
          </a:prstGeom>
          <a:ln>
            <a:solidFill>
              <a:srgbClr val="FF0000"/>
            </a:solidFill>
          </a:ln>
        </p:spPr>
        <p:txBody>
          <a:bodyPr wrap="square">
            <a:spAutoFit/>
          </a:bodyPr>
          <a:lstStyle/>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smtClean="0">
                <a:solidFill>
                  <a:srgbClr val="A31515"/>
                </a:solidFill>
                <a:latin typeface="Courier New" panose="02070309020205020404" pitchFamily="49" charset="0"/>
                <a:cs typeface="Courier New" panose="02070309020205020404" pitchFamily="49" charset="0"/>
              </a:rPr>
              <a:t>"</a:t>
            </a:r>
            <a:r>
              <a:rPr lang="en-US" sz="1800" dirty="0" err="1" smtClean="0">
                <a:solidFill>
                  <a:srgbClr val="A31515"/>
                </a:solidFill>
                <a:latin typeface="Courier New" panose="02070309020205020404" pitchFamily="49" charset="0"/>
                <a:cs typeface="Courier New" panose="02070309020205020404" pitchFamily="49" charset="0"/>
              </a:rPr>
              <a:t>statusCode</a:t>
            </a:r>
            <a:r>
              <a:rPr lang="en-US" sz="1800" dirty="0" smtClean="0">
                <a:solidFill>
                  <a:srgbClr val="A31515"/>
                </a:solidFill>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r>
              <a:rPr lang="en-US" sz="1800" dirty="0" smtClean="0">
                <a:solidFill>
                  <a:srgbClr val="098658"/>
                </a:solidFill>
                <a:latin typeface="Courier New" panose="02070309020205020404" pitchFamily="49" charset="0"/>
                <a:cs typeface="Courier New" panose="02070309020205020404" pitchFamily="49" charset="0"/>
              </a:rPr>
              <a:t>10100</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smtClean="0">
                <a:solidFill>
                  <a:srgbClr val="A31515"/>
                </a:solidFill>
                <a:latin typeface="Courier New" panose="02070309020205020404" pitchFamily="49" charset="0"/>
                <a:cs typeface="Courier New" panose="02070309020205020404" pitchFamily="49" charset="0"/>
              </a:rPr>
              <a:t>“message</a:t>
            </a:r>
            <a:r>
              <a:rPr lang="en-US" sz="1800" dirty="0">
                <a:solidFill>
                  <a:srgbClr val="A31515"/>
                </a:solidFill>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r>
              <a:rPr lang="en-US" sz="1800" dirty="0" smtClean="0">
                <a:solidFill>
                  <a:srgbClr val="0451A5"/>
                </a:solidFill>
                <a:latin typeface="Courier New" panose="02070309020205020404" pitchFamily="49" charset="0"/>
                <a:cs typeface="Courier New" panose="02070309020205020404" pitchFamily="49" charset="0"/>
              </a:rPr>
              <a:t>“</a:t>
            </a:r>
            <a:r>
              <a:rPr lang="en-US" sz="1800" dirty="0" err="1" smtClean="0">
                <a:solidFill>
                  <a:srgbClr val="0451A5"/>
                </a:solidFill>
                <a:latin typeface="Courier New" panose="02070309020205020404" pitchFamily="49" charset="0"/>
                <a:cs typeface="Courier New" panose="02070309020205020404" pitchFamily="49" charset="0"/>
              </a:rPr>
              <a:t>Đối</a:t>
            </a:r>
            <a:r>
              <a:rPr lang="en-US" sz="1800" dirty="0">
                <a:solidFill>
                  <a:srgbClr val="0451A5"/>
                </a:solidFill>
                <a:latin typeface="Courier New" panose="02070309020205020404" pitchFamily="49" charset="0"/>
                <a:cs typeface="Courier New" panose="02070309020205020404" pitchFamily="49" charset="0"/>
              </a:rPr>
              <a:t> </a:t>
            </a:r>
            <a:r>
              <a:rPr lang="en-US" sz="1800" dirty="0" err="1" smtClean="0">
                <a:solidFill>
                  <a:srgbClr val="0451A5"/>
                </a:solidFill>
                <a:latin typeface="Courier New" panose="02070309020205020404" pitchFamily="49" charset="0"/>
                <a:cs typeface="Courier New" panose="02070309020205020404" pitchFamily="49" charset="0"/>
              </a:rPr>
              <a:t>tượng</a:t>
            </a:r>
            <a:r>
              <a:rPr lang="en-US" sz="1800" dirty="0" smtClean="0">
                <a:solidFill>
                  <a:srgbClr val="0451A5"/>
                </a:solidFill>
                <a:latin typeface="Courier New" panose="02070309020205020404" pitchFamily="49" charset="0"/>
                <a:cs typeface="Courier New" panose="02070309020205020404" pitchFamily="49" charset="0"/>
              </a:rPr>
              <a:t> </a:t>
            </a:r>
            <a:r>
              <a:rPr lang="en-US" sz="1800" dirty="0" err="1" smtClean="0">
                <a:solidFill>
                  <a:srgbClr val="0451A5"/>
                </a:solidFill>
                <a:latin typeface="Courier New" panose="02070309020205020404" pitchFamily="49" charset="0"/>
                <a:cs typeface="Courier New" panose="02070309020205020404" pitchFamily="49" charset="0"/>
              </a:rPr>
              <a:t>không</a:t>
            </a:r>
            <a:r>
              <a:rPr lang="en-US" sz="1800" dirty="0" smtClean="0">
                <a:solidFill>
                  <a:srgbClr val="0451A5"/>
                </a:solidFill>
                <a:latin typeface="Courier New" panose="02070309020205020404" pitchFamily="49" charset="0"/>
                <a:cs typeface="Courier New" panose="02070309020205020404" pitchFamily="49" charset="0"/>
              </a:rPr>
              <a:t> </a:t>
            </a:r>
            <a:r>
              <a:rPr lang="en-US" sz="1800" dirty="0" err="1" smtClean="0">
                <a:solidFill>
                  <a:srgbClr val="0451A5"/>
                </a:solidFill>
                <a:latin typeface="Courier New" panose="02070309020205020404" pitchFamily="49" charset="0"/>
                <a:cs typeface="Courier New" panose="02070309020205020404" pitchFamily="49" charset="0"/>
              </a:rPr>
              <a:t>tồn</a:t>
            </a:r>
            <a:r>
              <a:rPr lang="en-US" sz="1800" dirty="0" smtClean="0">
                <a:solidFill>
                  <a:srgbClr val="0451A5"/>
                </a:solidFill>
                <a:latin typeface="Courier New" panose="02070309020205020404" pitchFamily="49" charset="0"/>
                <a:cs typeface="Courier New" panose="02070309020205020404" pitchFamily="49" charset="0"/>
              </a:rPr>
              <a:t> </a:t>
            </a:r>
            <a:r>
              <a:rPr lang="en-US" sz="1800" dirty="0" err="1" smtClean="0">
                <a:solidFill>
                  <a:srgbClr val="0451A5"/>
                </a:solidFill>
                <a:latin typeface="Courier New" panose="02070309020205020404" pitchFamily="49" charset="0"/>
                <a:cs typeface="Courier New" panose="02070309020205020404" pitchFamily="49" charset="0"/>
              </a:rPr>
              <a:t>tại</a:t>
            </a:r>
            <a:r>
              <a:rPr lang="en-US" sz="1800" dirty="0" smtClean="0">
                <a:solidFill>
                  <a:srgbClr val="0451A5"/>
                </a:solidFill>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55132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Tóm tắt bài học</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Bài học đề cập tới</a:t>
            </a:r>
            <a:r>
              <a:rPr lang="en" dirty="0" smtClean="0"/>
              <a:t>:</a:t>
            </a:r>
          </a:p>
          <a:p>
            <a:pPr marL="0" lvl="0" indent="0" algn="l" rtl="0">
              <a:spcBef>
                <a:spcPts val="0"/>
              </a:spcBef>
              <a:spcAft>
                <a:spcPts val="0"/>
              </a:spcAft>
              <a:buNone/>
            </a:pPr>
            <a:endParaRPr dirty="0"/>
          </a:p>
          <a:p>
            <a:pPr lvl="0"/>
            <a:r>
              <a:rPr lang="en-US" dirty="0" err="1"/>
              <a:t>Giới</a:t>
            </a:r>
            <a:r>
              <a:rPr lang="en-US" dirty="0"/>
              <a:t> </a:t>
            </a:r>
            <a:r>
              <a:rPr lang="en-US" dirty="0" err="1"/>
              <a:t>thiệu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smtClean="0"/>
              <a:t>liệu</a:t>
            </a:r>
            <a:endParaRPr lang="en-US" dirty="0" smtClean="0"/>
          </a:p>
          <a:p>
            <a:pPr lvl="0"/>
            <a:r>
              <a:rPr lang="en-US" dirty="0" smtClean="0"/>
              <a:t>Entity</a:t>
            </a:r>
          </a:p>
          <a:p>
            <a:pPr lvl="0"/>
            <a:r>
              <a:rPr lang="vi-VN" dirty="0" smtClean="0"/>
              <a:t>Kho </a:t>
            </a:r>
            <a:r>
              <a:rPr lang="vi-VN" dirty="0"/>
              <a:t>lưu trữ (Repositories</a:t>
            </a:r>
            <a:r>
              <a:rPr lang="vi-VN" dirty="0" smtClean="0"/>
              <a:t>)</a:t>
            </a:r>
            <a:endParaRPr lang="en-US" dirty="0" smtClean="0"/>
          </a:p>
          <a:p>
            <a:pPr lvl="0"/>
            <a:r>
              <a:rPr lang="en-US" dirty="0" smtClean="0"/>
              <a:t>T</a:t>
            </a:r>
            <a:r>
              <a:rPr lang="vi-VN" dirty="0" smtClean="0"/>
              <a:t>ải </a:t>
            </a:r>
            <a:r>
              <a:rPr lang="vi-VN" dirty="0"/>
              <a:t>dữ </a:t>
            </a:r>
            <a:r>
              <a:rPr lang="vi-VN" dirty="0" smtClean="0"/>
              <a:t>liệu</a:t>
            </a:r>
            <a:endParaRPr lang="en-US" dirty="0" smtClean="0"/>
          </a:p>
          <a:p>
            <a:pPr lvl="0"/>
            <a:r>
              <a:rPr lang="en-US" dirty="0" err="1"/>
              <a:t>Dữ</a:t>
            </a:r>
            <a:r>
              <a:rPr lang="en-US" dirty="0"/>
              <a:t> </a:t>
            </a:r>
            <a:r>
              <a:rPr lang="en-US" dirty="0" err="1"/>
              <a:t>liệu</a:t>
            </a:r>
            <a:r>
              <a:rPr lang="en-US" dirty="0"/>
              <a:t> Spring </a:t>
            </a:r>
            <a:r>
              <a:rPr lang="en-US" dirty="0" err="1"/>
              <a:t>JPA</a:t>
            </a:r>
            <a:r>
              <a:rPr lang="en-US" dirty="0"/>
              <a:t> </a:t>
            </a:r>
            <a:endParaRPr lang="en-US" dirty="0" smtClean="0"/>
          </a:p>
          <a:p>
            <a:pPr lvl="0"/>
            <a:r>
              <a:rPr lang="en-US" dirty="0" err="1" smtClean="0"/>
              <a:t>Xử</a:t>
            </a:r>
            <a:r>
              <a:rPr lang="en-US" dirty="0" smtClean="0"/>
              <a:t> </a:t>
            </a:r>
            <a:r>
              <a:rPr lang="en-US" dirty="0" err="1"/>
              <a:t>lý</a:t>
            </a:r>
            <a:r>
              <a:rPr lang="en-US" dirty="0"/>
              <a:t> </a:t>
            </a:r>
            <a:r>
              <a:rPr lang="en-US" dirty="0" err="1"/>
              <a:t>lỗi</a:t>
            </a:r>
            <a:r>
              <a:rPr lang="en-US" dirty="0"/>
              <a:t> </a:t>
            </a:r>
            <a:r>
              <a:rPr lang="en-US" dirty="0" err="1"/>
              <a:t>và</a:t>
            </a:r>
            <a:r>
              <a:rPr lang="en-US" dirty="0"/>
              <a:t> </a:t>
            </a:r>
            <a:r>
              <a:rPr lang="en-US" dirty="0" err="1"/>
              <a:t>ngoại</a:t>
            </a:r>
            <a:r>
              <a:rPr lang="en-US" dirty="0"/>
              <a:t> </a:t>
            </a:r>
            <a:r>
              <a:rPr lang="en-US" dirty="0" err="1"/>
              <a:t>lệ</a:t>
            </a:r>
            <a:endParaRPr lang="en-US" dirty="0"/>
          </a:p>
        </p:txBody>
      </p:sp>
    </p:spTree>
    <p:extLst>
      <p:ext uri="{BB962C8B-B14F-4D97-AF65-F5344CB8AC3E}">
        <p14:creationId xmlns:p14="http://schemas.microsoft.com/office/powerpoint/2010/main" val="9086441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6D12E1-FBF4-CDF1-B80D-910C581441FA}"/>
              </a:ext>
            </a:extLst>
          </p:cNvPr>
          <p:cNvSpPr>
            <a:spLocks noGrp="1"/>
          </p:cNvSpPr>
          <p:nvPr>
            <p:ph type="title"/>
          </p:nvPr>
        </p:nvSpPr>
        <p:spPr/>
        <p:txBody>
          <a:bodyPr>
            <a:normAutofit fontScale="90000"/>
          </a:bodyPr>
          <a:lstStyle/>
          <a:p>
            <a:endParaRPr lang="en-US"/>
          </a:p>
        </p:txBody>
      </p:sp>
      <p:pic>
        <p:nvPicPr>
          <p:cNvPr id="2050" name="Picture 2">
            <a:extLst>
              <a:ext uri="{FF2B5EF4-FFF2-40B4-BE49-F238E27FC236}">
                <a16:creationId xmlns="" xmlns:a16="http://schemas.microsoft.com/office/drawing/2014/main" id="{DEF02AC6-78FC-B7BC-B1CC-891990A6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02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sp>
        <p:nvSpPr>
          <p:cNvPr id="7" name="Rectangle 6"/>
          <p:cNvSpPr/>
          <p:nvPr/>
        </p:nvSpPr>
        <p:spPr>
          <a:xfrm>
            <a:off x="160866" y="1294140"/>
            <a:ext cx="8729133" cy="646331"/>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Java + Native code driver</a:t>
            </a:r>
            <a:r>
              <a:rPr lang="vi-VN" sz="1800" dirty="0">
                <a:solidFill>
                  <a:srgbClr val="343A40"/>
                </a:solidFill>
                <a:latin typeface="Proxima Nova" panose="020B0604020202020204" charset="0"/>
                <a:ea typeface="Times New Roman" panose="02020603050405020304" pitchFamily="18" charset="0"/>
              </a:rPr>
              <a:t>: Trình điều khiển được viết một phần bằng ngôn ngữ lập trình Java và một phần bằng mã gốc</a:t>
            </a:r>
            <a:endParaRPr lang="en-US" sz="1800" dirty="0">
              <a:solidFill>
                <a:srgbClr val="343A40"/>
              </a:solidFill>
              <a:latin typeface="Proxima Nova" panose="020B0604020202020204" charset="0"/>
              <a:ea typeface="Times New Roman" panose="02020603050405020304" pitchFamily="18" charset="0"/>
            </a:endParaRPr>
          </a:p>
        </p:txBody>
      </p:sp>
      <p:pic>
        <p:nvPicPr>
          <p:cNvPr id="5" name="Picture 4" descr="Native-API driver"/>
          <p:cNvPicPr/>
          <p:nvPr/>
        </p:nvPicPr>
        <p:blipFill rotWithShape="1">
          <a:blip r:embed="rId2">
            <a:extLst>
              <a:ext uri="{28A0092B-C50C-407E-A947-70E740481C1C}">
                <a14:useLocalDpi xmlns:a14="http://schemas.microsoft.com/office/drawing/2010/main" val="0"/>
              </a:ext>
            </a:extLst>
          </a:blip>
          <a:srcRect t="4587" r="3099" b="20940"/>
          <a:stretch/>
        </p:blipFill>
        <p:spPr bwMode="auto">
          <a:xfrm>
            <a:off x="1653645" y="2035492"/>
            <a:ext cx="5915555" cy="31080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5891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sp>
        <p:nvSpPr>
          <p:cNvPr id="7" name="Rectangle 6"/>
          <p:cNvSpPr/>
          <p:nvPr/>
        </p:nvSpPr>
        <p:spPr>
          <a:xfrm>
            <a:off x="160866" y="1294140"/>
            <a:ext cx="8729133" cy="923330"/>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All Java + Middleware translation driver</a:t>
            </a:r>
            <a:r>
              <a:rPr lang="vi-VN" sz="1800" dirty="0">
                <a:solidFill>
                  <a:srgbClr val="343A40"/>
                </a:solidFill>
                <a:latin typeface="Proxima Nova" panose="020B0604020202020204" charset="0"/>
                <a:ea typeface="Times New Roman" panose="02020603050405020304" pitchFamily="18" charset="0"/>
              </a:rPr>
              <a:t>: Trình điều khiển sử dụng máy khách Java thuần túy và giao tiếp với máy chủ phần mềm trung gian bằng giao thức độc lập với cơ sở dữ liệu</a:t>
            </a:r>
            <a:endParaRPr lang="en-US" sz="1800" dirty="0">
              <a:solidFill>
                <a:srgbClr val="343A40"/>
              </a:solidFill>
              <a:latin typeface="Proxima Nova" panose="020B0604020202020204" charset="0"/>
              <a:ea typeface="Times New Roman" panose="02020603050405020304" pitchFamily="18" charset="0"/>
            </a:endParaRPr>
          </a:p>
        </p:txBody>
      </p:sp>
      <p:pic>
        <p:nvPicPr>
          <p:cNvPr id="6" name="Picture 5" descr="Network Protocol driver"/>
          <p:cNvPicPr/>
          <p:nvPr/>
        </p:nvPicPr>
        <p:blipFill rotWithShape="1">
          <a:blip r:embed="rId2">
            <a:extLst>
              <a:ext uri="{28A0092B-C50C-407E-A947-70E740481C1C}">
                <a14:useLocalDpi xmlns:a14="http://schemas.microsoft.com/office/drawing/2010/main" val="0"/>
              </a:ext>
            </a:extLst>
          </a:blip>
          <a:srcRect t="7057" r="6607" b="23584"/>
          <a:stretch/>
        </p:blipFill>
        <p:spPr bwMode="auto">
          <a:xfrm>
            <a:off x="837035" y="2196571"/>
            <a:ext cx="7202065" cy="28783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6182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loại trình điều khiển JDBC</a:t>
            </a:r>
            <a:endParaRPr lang="en-US" altLang="en-US" sz="2200" dirty="0"/>
          </a:p>
        </p:txBody>
      </p:sp>
      <p:sp>
        <p:nvSpPr>
          <p:cNvPr id="7" name="Rectangle 6"/>
          <p:cNvSpPr/>
          <p:nvPr/>
        </p:nvSpPr>
        <p:spPr>
          <a:xfrm>
            <a:off x="160866" y="1294140"/>
            <a:ext cx="8729133" cy="646331"/>
          </a:xfrm>
          <a:prstGeom prst="rect">
            <a:avLst/>
          </a:prstGeom>
        </p:spPr>
        <p:txBody>
          <a:bodyPr wrap="square">
            <a:spAutoFit/>
          </a:bodyPr>
          <a:lstStyle/>
          <a:p>
            <a:pPr algn="just"/>
            <a:r>
              <a:rPr lang="vi-VN" sz="1800" b="1" dirty="0">
                <a:solidFill>
                  <a:srgbClr val="343A40"/>
                </a:solidFill>
                <a:latin typeface="Proxima Nova" panose="020B0604020202020204" charset="0"/>
                <a:ea typeface="Times New Roman" panose="02020603050405020304" pitchFamily="18" charset="0"/>
              </a:rPr>
              <a:t>All Java driver</a:t>
            </a:r>
            <a:r>
              <a:rPr lang="vi-VN" sz="1800" dirty="0">
                <a:solidFill>
                  <a:srgbClr val="343A40"/>
                </a:solidFill>
                <a:latin typeface="Proxima Nova" panose="020B0604020202020204" charset="0"/>
                <a:ea typeface="Times New Roman" panose="02020603050405020304" pitchFamily="18" charset="0"/>
              </a:rPr>
              <a:t>: Trình điều khiển thuần Java và triển khai giao thức mạng cho một nguồn dữ liệu cụ thể. Máy khách kết nối trực tiếp với nguồn dữ liệu.</a:t>
            </a:r>
            <a:endParaRPr lang="en-US" sz="1800" dirty="0">
              <a:solidFill>
                <a:srgbClr val="343A40"/>
              </a:solidFill>
              <a:latin typeface="Proxima Nova" panose="020B0604020202020204" charset="0"/>
              <a:ea typeface="Times New Roman" panose="02020603050405020304" pitchFamily="18" charset="0"/>
            </a:endParaRPr>
          </a:p>
        </p:txBody>
      </p:sp>
      <p:pic>
        <p:nvPicPr>
          <p:cNvPr id="5" name="Picture 4" descr="Thin driver"/>
          <p:cNvPicPr/>
          <p:nvPr/>
        </p:nvPicPr>
        <p:blipFill rotWithShape="1">
          <a:blip r:embed="rId2">
            <a:extLst>
              <a:ext uri="{28A0092B-C50C-407E-A947-70E740481C1C}">
                <a14:useLocalDpi xmlns:a14="http://schemas.microsoft.com/office/drawing/2010/main" val="0"/>
              </a:ext>
            </a:extLst>
          </a:blip>
          <a:srcRect t="5775" r="13116" b="25910"/>
          <a:stretch/>
        </p:blipFill>
        <p:spPr bwMode="auto">
          <a:xfrm>
            <a:off x="1684443" y="1969769"/>
            <a:ext cx="5309023" cy="31220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3972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Spring Boot kết nối với cơ sở dữ liệu MySQL</a:t>
            </a:r>
          </a:p>
        </p:txBody>
      </p:sp>
    </p:spTree>
    <p:extLst>
      <p:ext uri="{BB962C8B-B14F-4D97-AF65-F5344CB8AC3E}">
        <p14:creationId xmlns:p14="http://schemas.microsoft.com/office/powerpoint/2010/main" val="587174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
        <p:nvSpPr>
          <p:cNvPr id="7" name="Rectangle 6"/>
          <p:cNvSpPr/>
          <p:nvPr/>
        </p:nvSpPr>
        <p:spPr>
          <a:xfrm>
            <a:off x="160866" y="1294140"/>
            <a:ext cx="8729133" cy="757130"/>
          </a:xfrm>
          <a:prstGeom prst="rect">
            <a:avLst/>
          </a:prstGeom>
        </p:spPr>
        <p:txBody>
          <a:bodyPr wrap="square">
            <a:spAutoFit/>
          </a:bodyPr>
          <a:lstStyle/>
          <a:p>
            <a:pPr algn="just">
              <a:lnSpc>
                <a:spcPct val="120000"/>
              </a:lnSpc>
              <a:spcBef>
                <a:spcPts val="300"/>
              </a:spcBef>
              <a:spcAft>
                <a:spcPts val="300"/>
              </a:spcAft>
            </a:pPr>
            <a:r>
              <a:rPr lang="vi-VN" sz="1800" b="1" dirty="0">
                <a:solidFill>
                  <a:srgbClr val="343A40"/>
                </a:solidFill>
                <a:latin typeface="Proxima Nova" panose="020B0604020202020204" charset="0"/>
                <a:ea typeface="Times New Roman" panose="02020603050405020304" pitchFamily="18" charset="0"/>
              </a:rPr>
              <a:t>Bước 1</a:t>
            </a:r>
            <a:r>
              <a:rPr lang="vi-VN" sz="1800" dirty="0">
                <a:solidFill>
                  <a:srgbClr val="343A40"/>
                </a:solidFill>
                <a:latin typeface="Proxima Nova" panose="020B0604020202020204" charset="0"/>
                <a:ea typeface="Times New Roman" panose="02020603050405020304" pitchFamily="18" charset="0"/>
              </a:rPr>
              <a:t>: Khai báo một phụ thuộc cho trình điều khiển JDBC của MySQL trong tệp pom.xml Maven của dự án Spring Boot</a:t>
            </a:r>
            <a:endParaRPr lang="en-US" sz="1800" dirty="0">
              <a:solidFill>
                <a:srgbClr val="343A40"/>
              </a:solidFill>
              <a:latin typeface="Proxima Nova" panose="020B0604020202020204" charset="0"/>
              <a:ea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01723" y="2535471"/>
            <a:ext cx="6530697" cy="1535202"/>
          </a:xfrm>
          <a:prstGeom prst="rect">
            <a:avLst/>
          </a:prstGeom>
          <a:ln>
            <a:solidFill>
              <a:srgbClr val="FF0000"/>
            </a:solidFill>
          </a:ln>
        </p:spPr>
      </p:pic>
    </p:spTree>
    <p:extLst>
      <p:ext uri="{BB962C8B-B14F-4D97-AF65-F5344CB8AC3E}">
        <p14:creationId xmlns:p14="http://schemas.microsoft.com/office/powerpoint/2010/main" val="680354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866" y="1294140"/>
            <a:ext cx="8729133" cy="1243417"/>
          </a:xfrm>
          <a:prstGeom prst="rect">
            <a:avLst/>
          </a:prstGeom>
        </p:spPr>
        <p:txBody>
          <a:bodyPr wrap="square">
            <a:spAutoFit/>
          </a:bodyPr>
          <a:lstStyle/>
          <a:p>
            <a:pPr algn="just">
              <a:lnSpc>
                <a:spcPct val="120000"/>
              </a:lnSpc>
              <a:spcBef>
                <a:spcPts val="300"/>
              </a:spcBef>
              <a:spcAft>
                <a:spcPts val="300"/>
              </a:spcAft>
            </a:pPr>
            <a:r>
              <a:rPr lang="vi-VN" sz="1800" b="1" dirty="0">
                <a:solidFill>
                  <a:srgbClr val="343A40"/>
                </a:solidFill>
                <a:latin typeface="Proxima Nova" panose="020B0604020202020204" charset="0"/>
                <a:ea typeface="Times New Roman" panose="02020603050405020304" pitchFamily="18" charset="0"/>
              </a:rPr>
              <a:t>Bước </a:t>
            </a:r>
            <a:r>
              <a:rPr lang="en-US" sz="1800" b="1" dirty="0">
                <a:solidFill>
                  <a:srgbClr val="343A40"/>
                </a:solidFill>
                <a:latin typeface="Proxima Nova" panose="020B0604020202020204" charset="0"/>
                <a:ea typeface="Times New Roman" panose="02020603050405020304" pitchFamily="18" charset="0"/>
              </a:rPr>
              <a:t>2</a:t>
            </a:r>
            <a:r>
              <a:rPr lang="vi-VN" sz="1800" dirty="0">
                <a:solidFill>
                  <a:srgbClr val="343A40"/>
                </a:solidFill>
                <a:latin typeface="Proxima Nova" panose="020B0604020202020204" charset="0"/>
                <a:ea typeface="Times New Roman" panose="02020603050405020304" pitchFamily="18" charset="0"/>
              </a:rPr>
              <a:t>: Xác định các thuộc tính của dữ liệu nguồn</a:t>
            </a:r>
          </a:p>
          <a:p>
            <a:pPr algn="just">
              <a:lnSpc>
                <a:spcPct val="12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Xác định các thuộc tính trong tệp cấu hình ứng dụng Spring </a:t>
            </a:r>
            <a:r>
              <a:rPr lang="vi-VN" sz="1800" dirty="0" smtClean="0">
                <a:solidFill>
                  <a:srgbClr val="343A40"/>
                </a:solidFill>
                <a:latin typeface="Proxima Nova" panose="020B0604020202020204" charset="0"/>
                <a:ea typeface="Times New Roman" panose="02020603050405020304" pitchFamily="18" charset="0"/>
              </a:rPr>
              <a:t>Boot</a:t>
            </a:r>
            <a:r>
              <a:rPr lang="en-US" sz="1800" dirty="0" smtClean="0">
                <a:solidFill>
                  <a:srgbClr val="343A40"/>
                </a:solidFill>
                <a:latin typeface="Proxima Nova" panose="020B0604020202020204" charset="0"/>
                <a:ea typeface="Times New Roman" panose="02020603050405020304" pitchFamily="18" charset="0"/>
              </a:rPr>
              <a:t>:</a:t>
            </a:r>
          </a:p>
          <a:p>
            <a:pPr algn="ctr">
              <a:lnSpc>
                <a:spcPct val="120000"/>
              </a:lnSpc>
              <a:spcBef>
                <a:spcPts val="300"/>
              </a:spcBef>
              <a:spcAft>
                <a:spcPts val="300"/>
              </a:spcAft>
            </a:pPr>
            <a:r>
              <a:rPr lang="vi-VN" sz="1600"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application.properties</a:t>
            </a:r>
            <a:endParaRPr lang="vi-VN" sz="16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27175" y="3083176"/>
            <a:ext cx="7659169" cy="943107"/>
          </a:xfrm>
          <a:prstGeom prst="rect">
            <a:avLst/>
          </a:prstGeom>
          <a:ln>
            <a:solidFill>
              <a:srgbClr val="FF0000"/>
            </a:solidFill>
          </a:ln>
        </p:spPr>
      </p:pic>
      <p:sp>
        <p:nvSpPr>
          <p:cNvPr id="6"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Tree>
    <p:extLst>
      <p:ext uri="{BB962C8B-B14F-4D97-AF65-F5344CB8AC3E}">
        <p14:creationId xmlns:p14="http://schemas.microsoft.com/office/powerpoint/2010/main" val="979502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866" y="1294140"/>
            <a:ext cx="8729133" cy="424732"/>
          </a:xfrm>
          <a:prstGeom prst="rect">
            <a:avLst/>
          </a:prstGeom>
        </p:spPr>
        <p:txBody>
          <a:bodyPr wrap="square">
            <a:spAutoFit/>
          </a:bodyPr>
          <a:lstStyle/>
          <a:p>
            <a:pPr algn="just">
              <a:lnSpc>
                <a:spcPct val="120000"/>
              </a:lnSpc>
              <a:spcBef>
                <a:spcPts val="300"/>
              </a:spcBef>
              <a:spcAft>
                <a:spcPts val="300"/>
              </a:spcAft>
            </a:pPr>
            <a:r>
              <a:rPr lang="vi-VN" sz="1800" b="1" dirty="0">
                <a:solidFill>
                  <a:srgbClr val="343A40"/>
                </a:solidFill>
                <a:latin typeface="Proxima Nova" panose="020B0604020202020204" charset="0"/>
                <a:ea typeface="Times New Roman" panose="02020603050405020304" pitchFamily="18" charset="0"/>
              </a:rPr>
              <a:t>Bước </a:t>
            </a:r>
            <a:r>
              <a:rPr lang="en-US" sz="1800" b="1" dirty="0">
                <a:solidFill>
                  <a:srgbClr val="343A40"/>
                </a:solidFill>
                <a:latin typeface="Proxima Nova" panose="020B0604020202020204" charset="0"/>
                <a:ea typeface="Times New Roman" panose="02020603050405020304" pitchFamily="18" charset="0"/>
              </a:rPr>
              <a:t>3</a:t>
            </a:r>
            <a:r>
              <a:rPr lang="vi-VN" sz="1800" dirty="0">
                <a:solidFill>
                  <a:srgbClr val="343A40"/>
                </a:solidFill>
                <a:latin typeface="Proxima Nova" panose="020B0604020202020204" charset="0"/>
                <a:ea typeface="Times New Roman" panose="02020603050405020304" pitchFamily="18" charset="0"/>
              </a:rPr>
              <a:t>: Kết nối với MySQL bằng Spring JDBC</a:t>
            </a:r>
            <a:endParaRPr lang="en-US" sz="1800" dirty="0">
              <a:solidFill>
                <a:srgbClr val="343A40"/>
              </a:solidFill>
              <a:latin typeface="Proxima Nova" panose="020B0604020202020204" charset="0"/>
              <a:ea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64404" y="1866900"/>
            <a:ext cx="7879775" cy="1376435"/>
          </a:xfrm>
          <a:prstGeom prst="rect">
            <a:avLst/>
          </a:prstGeom>
          <a:ln>
            <a:solidFill>
              <a:srgbClr val="FF0000"/>
            </a:solidFill>
          </a:ln>
        </p:spPr>
      </p:pic>
      <p:sp>
        <p:nvSpPr>
          <p:cNvPr id="6"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Tree>
    <p:extLst>
      <p:ext uri="{BB962C8B-B14F-4D97-AF65-F5344CB8AC3E}">
        <p14:creationId xmlns:p14="http://schemas.microsoft.com/office/powerpoint/2010/main" val="843948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866" y="1294140"/>
            <a:ext cx="8729133" cy="424732"/>
          </a:xfrm>
          <a:prstGeom prst="rect">
            <a:avLst/>
          </a:prstGeom>
        </p:spPr>
        <p:txBody>
          <a:bodyPr wrap="square">
            <a:spAutoFit/>
          </a:bodyPr>
          <a:lstStyle/>
          <a:p>
            <a:pPr algn="just">
              <a:lnSpc>
                <a:spcPct val="120000"/>
              </a:lnSpc>
              <a:spcBef>
                <a:spcPts val="300"/>
              </a:spcBef>
              <a:spcAft>
                <a:spcPts val="300"/>
              </a:spcAft>
            </a:pPr>
            <a:r>
              <a:rPr lang="vi-VN" sz="1800" b="1" dirty="0">
                <a:solidFill>
                  <a:srgbClr val="343A40"/>
                </a:solidFill>
                <a:latin typeface="Proxima Nova" panose="020B0604020202020204" charset="0"/>
                <a:ea typeface="Times New Roman" panose="02020603050405020304" pitchFamily="18" charset="0"/>
              </a:rPr>
              <a:t>Bước </a:t>
            </a:r>
            <a:r>
              <a:rPr lang="en-US" sz="1800" b="1" dirty="0">
                <a:solidFill>
                  <a:srgbClr val="343A40"/>
                </a:solidFill>
                <a:latin typeface="Proxima Nova" panose="020B0604020202020204" charset="0"/>
                <a:ea typeface="Times New Roman" panose="02020603050405020304" pitchFamily="18" charset="0"/>
              </a:rPr>
              <a:t>4</a:t>
            </a:r>
            <a:r>
              <a:rPr lang="vi-VN" sz="1800" dirty="0">
                <a:solidFill>
                  <a:srgbClr val="343A40"/>
                </a:solidFill>
                <a:latin typeface="Proxima Nova" panose="020B0604020202020204" charset="0"/>
                <a:ea typeface="Times New Roman" panose="02020603050405020304" pitchFamily="18" charset="0"/>
              </a:rPr>
              <a:t>: Kết nối với MySQL với Spring Data JPA</a:t>
            </a:r>
            <a:endParaRPr lang="en-US" sz="1800" dirty="0">
              <a:solidFill>
                <a:srgbClr val="343A40"/>
              </a:solidFill>
              <a:latin typeface="Proxima Nova" panose="020B0604020202020204" charset="0"/>
              <a:ea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84455" y="2210678"/>
            <a:ext cx="6154009" cy="1057423"/>
          </a:xfrm>
          <a:prstGeom prst="rect">
            <a:avLst/>
          </a:prstGeom>
          <a:ln>
            <a:solidFill>
              <a:srgbClr val="FF0000"/>
            </a:solidFill>
          </a:ln>
        </p:spPr>
      </p:pic>
      <p:sp>
        <p:nvSpPr>
          <p:cNvPr id="5" name="Rectangle 4"/>
          <p:cNvSpPr/>
          <p:nvPr/>
        </p:nvSpPr>
        <p:spPr>
          <a:xfrm>
            <a:off x="148607" y="1732148"/>
            <a:ext cx="5638082" cy="388696"/>
          </a:xfrm>
          <a:prstGeom prst="rect">
            <a:avLst/>
          </a:prstGeom>
        </p:spPr>
        <p:txBody>
          <a:bodyPr wrap="none">
            <a:spAutoFit/>
          </a:bodyPr>
          <a:lstStyle/>
          <a:p>
            <a:pPr>
              <a:lnSpc>
                <a:spcPct val="107000"/>
              </a:lnSpc>
            </a:pPr>
            <a:r>
              <a:rPr lang="en-US" sz="1800" b="1" dirty="0" err="1">
                <a:solidFill>
                  <a:srgbClr val="343A40"/>
                </a:solidFill>
                <a:latin typeface="Proxima Nova" panose="020B0604020202020204" charset="0"/>
                <a:ea typeface="Times New Roman" panose="02020603050405020304" pitchFamily="18" charset="0"/>
              </a:rPr>
              <a:t>Cách</a:t>
            </a:r>
            <a:r>
              <a:rPr lang="en-US" sz="1800" b="1" dirty="0">
                <a:solidFill>
                  <a:srgbClr val="343A40"/>
                </a:solidFill>
                <a:latin typeface="Proxima Nova" panose="020B0604020202020204" charset="0"/>
                <a:ea typeface="Times New Roman" panose="02020603050405020304" pitchFamily="18" charset="0"/>
              </a:rPr>
              <a:t> 1</a:t>
            </a:r>
            <a:r>
              <a:rPr lang="en-US" sz="1800" dirty="0">
                <a:solidFill>
                  <a:srgbClr val="343A40"/>
                </a:solidFill>
                <a:latin typeface="Proxima Nova" panose="020B0604020202020204" charset="0"/>
                <a:ea typeface="Times New Roman" panose="02020603050405020304" pitchFamily="18" charset="0"/>
              </a:rPr>
              <a:t>: Khai </a:t>
            </a:r>
            <a:r>
              <a:rPr lang="en-US" sz="1800" dirty="0" err="1">
                <a:solidFill>
                  <a:srgbClr val="343A40"/>
                </a:solidFill>
                <a:latin typeface="Proxima Nova" panose="020B0604020202020204" charset="0"/>
                <a:ea typeface="Times New Roman" panose="02020603050405020304" pitchFamily="18" charset="0"/>
              </a:rPr>
              <a:t>báo</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phụ</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 Spring Data </a:t>
            </a:r>
            <a:r>
              <a:rPr lang="en-US" sz="1800" dirty="0" err="1">
                <a:solidFill>
                  <a:srgbClr val="343A40"/>
                </a:solidFill>
                <a:latin typeface="Proxima Nova" panose="020B0604020202020204" charset="0"/>
                <a:ea typeface="Times New Roman" panose="02020603050405020304" pitchFamily="18" charset="0"/>
              </a:rPr>
              <a:t>JPA</a:t>
            </a:r>
            <a:endParaRPr lang="en-US" sz="1800" dirty="0">
              <a:solidFill>
                <a:srgbClr val="343A40"/>
              </a:solidFill>
              <a:latin typeface="Proxima Nova" panose="020B0604020202020204" charset="0"/>
              <a:ea typeface="Times New Roman" panose="02020603050405020304" pitchFamily="18" charset="0"/>
            </a:endParaRPr>
          </a:p>
        </p:txBody>
      </p:sp>
      <p:sp>
        <p:nvSpPr>
          <p:cNvPr id="8" name="Rectangle 7"/>
          <p:cNvSpPr/>
          <p:nvPr/>
        </p:nvSpPr>
        <p:spPr>
          <a:xfrm>
            <a:off x="224807" y="3431408"/>
            <a:ext cx="6672019" cy="382412"/>
          </a:xfrm>
          <a:prstGeom prst="rect">
            <a:avLst/>
          </a:prstGeom>
        </p:spPr>
        <p:txBody>
          <a:bodyPr wrap="none">
            <a:spAutoFit/>
          </a:bodyPr>
          <a:lstStyle/>
          <a:p>
            <a:pPr>
              <a:lnSpc>
                <a:spcPct val="107000"/>
              </a:lnSpc>
            </a:pPr>
            <a:r>
              <a:rPr lang="en-US" sz="1800" b="1" dirty="0" err="1">
                <a:solidFill>
                  <a:srgbClr val="343A40"/>
                </a:solidFill>
                <a:latin typeface="Proxima Nova" panose="020B0604020202020204" charset="0"/>
                <a:ea typeface="Times New Roman" panose="02020603050405020304" pitchFamily="18" charset="0"/>
              </a:rPr>
              <a:t>Cách</a:t>
            </a:r>
            <a:r>
              <a:rPr lang="en-US" sz="1800" b="1" dirty="0">
                <a:solidFill>
                  <a:srgbClr val="343A40"/>
                </a:solidFill>
                <a:latin typeface="Proxima Nova" panose="020B0604020202020204" charset="0"/>
                <a:ea typeface="Times New Roman" panose="02020603050405020304" pitchFamily="18" charset="0"/>
              </a:rPr>
              <a:t> 2</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Bổ</a:t>
            </a:r>
            <a:r>
              <a:rPr lang="en-US" sz="1800" dirty="0">
                <a:solidFill>
                  <a:srgbClr val="343A40"/>
                </a:solidFill>
                <a:latin typeface="Proxima Nova" panose="020B0604020202020204" charset="0"/>
                <a:ea typeface="Times New Roman" panose="02020603050405020304" pitchFamily="18" charset="0"/>
              </a:rPr>
              <a:t> sung </a:t>
            </a:r>
            <a:r>
              <a:rPr lang="en-US" sz="1800" dirty="0" err="1">
                <a:solidFill>
                  <a:srgbClr val="343A40"/>
                </a:solidFill>
                <a:latin typeface="Proxima Nova" panose="020B0604020202020204" charset="0"/>
                <a:ea typeface="Times New Roman" panose="02020603050405020304" pitchFamily="18" charset="0"/>
              </a:rPr>
              <a:t>thuộc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tính</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rPr>
              <a:t> </a:t>
            </a:r>
            <a:r>
              <a:rPr lang="en-US" sz="1600" dirty="0" err="1"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application.properties</a:t>
            </a:r>
            <a:endParaRPr lang="en-US" sz="16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6" name="Picture 5"/>
          <p:cNvPicPr>
            <a:picLocks noChangeAspect="1"/>
          </p:cNvPicPr>
          <p:nvPr/>
        </p:nvPicPr>
        <p:blipFill>
          <a:blip r:embed="rId3"/>
          <a:stretch>
            <a:fillRect/>
          </a:stretch>
        </p:blipFill>
        <p:spPr>
          <a:xfrm>
            <a:off x="332597" y="3899258"/>
            <a:ext cx="8354203" cy="1185297"/>
          </a:xfrm>
          <a:prstGeom prst="rect">
            <a:avLst/>
          </a:prstGeom>
          <a:ln>
            <a:solidFill>
              <a:srgbClr val="FF0000"/>
            </a:solidFill>
          </a:ln>
        </p:spPr>
      </p:pic>
      <p:sp>
        <p:nvSpPr>
          <p:cNvPr id="9"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K</a:t>
            </a:r>
            <a:r>
              <a:rPr lang="vi-VN" altLang="en-US" sz="2200" dirty="0" smtClean="0"/>
              <a:t>ết nối với </a:t>
            </a:r>
            <a:r>
              <a:rPr lang="en-US" altLang="en-US" sz="2200" dirty="0" smtClean="0"/>
              <a:t>MySQL</a:t>
            </a:r>
            <a:endParaRPr lang="en-US" altLang="en-US" sz="2200" dirty="0"/>
          </a:p>
        </p:txBody>
      </p:sp>
    </p:spTree>
    <p:extLst>
      <p:ext uri="{BB962C8B-B14F-4D97-AF65-F5344CB8AC3E}">
        <p14:creationId xmlns:p14="http://schemas.microsoft.com/office/powerpoint/2010/main" val="2458589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smtClean="0"/>
              <a:t>Entity</a:t>
            </a:r>
            <a:endParaRPr lang="vi-VN" dirty="0"/>
          </a:p>
        </p:txBody>
      </p:sp>
    </p:spTree>
    <p:extLst>
      <p:ext uri="{BB962C8B-B14F-4D97-AF65-F5344CB8AC3E}">
        <p14:creationId xmlns:p14="http://schemas.microsoft.com/office/powerpoint/2010/main" val="3377917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219458" y="1509411"/>
            <a:ext cx="8657841" cy="2498709"/>
          </a:xfrm>
          <a:prstGeom prst="rect">
            <a:avLst/>
          </a:prstGeom>
        </p:spPr>
        <p:txBody>
          <a:bodyPr spcFirstLastPara="1" wrap="square" lIns="91425" tIns="91425" rIns="91425" bIns="91425" anchor="t" anchorCtr="0">
            <a:noAutofit/>
          </a:bodyPr>
          <a:lstStyle/>
          <a:p>
            <a:pPr>
              <a:spcBef>
                <a:spcPts val="600"/>
              </a:spcBef>
              <a:spcAft>
                <a:spcPts val="600"/>
              </a:spcAft>
            </a:pPr>
            <a:r>
              <a:rPr lang="en-US" dirty="0" smtClean="0">
                <a:solidFill>
                  <a:schemeClr val="bg2">
                    <a:lumMod val="50000"/>
                  </a:schemeClr>
                </a:solidFill>
              </a:rPr>
              <a:t>Hiểu </a:t>
            </a:r>
            <a:r>
              <a:rPr lang="en-US" dirty="0" err="1" smtClean="0">
                <a:solidFill>
                  <a:schemeClr val="bg2">
                    <a:lumMod val="50000"/>
                  </a:schemeClr>
                </a:solidFill>
              </a:rPr>
              <a:t>về</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truy</a:t>
            </a:r>
            <a:r>
              <a:rPr lang="en-US" dirty="0" smtClean="0">
                <a:solidFill>
                  <a:schemeClr val="bg2">
                    <a:lumMod val="50000"/>
                  </a:schemeClr>
                </a:solidFill>
              </a:rPr>
              <a:t> </a:t>
            </a:r>
            <a:r>
              <a:rPr lang="en-US" dirty="0" err="1" smtClean="0">
                <a:solidFill>
                  <a:schemeClr val="bg2">
                    <a:lumMod val="50000"/>
                  </a:schemeClr>
                </a:solidFill>
              </a:rPr>
              <a:t>cập</a:t>
            </a:r>
            <a:r>
              <a:rPr lang="en-US" dirty="0" smtClean="0">
                <a:solidFill>
                  <a:schemeClr val="bg2">
                    <a:lumMod val="50000"/>
                  </a:schemeClr>
                </a:solidFill>
              </a:rPr>
              <a:t> </a:t>
            </a:r>
            <a:r>
              <a:rPr lang="en-US" dirty="0" err="1" smtClean="0">
                <a:solidFill>
                  <a:schemeClr val="bg2">
                    <a:lumMod val="50000"/>
                  </a:schemeClr>
                </a:solidFill>
              </a:rPr>
              <a:t>dữ</a:t>
            </a:r>
            <a:r>
              <a:rPr lang="en-US" dirty="0" smtClean="0">
                <a:solidFill>
                  <a:schemeClr val="bg2">
                    <a:lumMod val="50000"/>
                  </a:schemeClr>
                </a:solidFill>
              </a:rPr>
              <a:t> </a:t>
            </a:r>
            <a:r>
              <a:rPr lang="en-US" dirty="0" err="1" smtClean="0">
                <a:solidFill>
                  <a:schemeClr val="bg2">
                    <a:lumMod val="50000"/>
                  </a:schemeClr>
                </a:solidFill>
              </a:rPr>
              <a:t>liệu</a:t>
            </a:r>
            <a:r>
              <a:rPr lang="en-US" dirty="0" smtClean="0">
                <a:solidFill>
                  <a:schemeClr val="bg2">
                    <a:lumMod val="50000"/>
                  </a:schemeClr>
                </a:solidFill>
              </a:rPr>
              <a:t> </a:t>
            </a:r>
            <a:r>
              <a:rPr lang="en-US" dirty="0" err="1" smtClean="0">
                <a:solidFill>
                  <a:schemeClr val="bg2">
                    <a:lumMod val="50000"/>
                  </a:schemeClr>
                </a:solidFill>
              </a:rPr>
              <a:t>với</a:t>
            </a:r>
            <a:r>
              <a:rPr lang="en-US" dirty="0" smtClean="0">
                <a:solidFill>
                  <a:schemeClr val="bg2">
                    <a:lumMod val="50000"/>
                  </a:schemeClr>
                </a:solidFill>
              </a:rPr>
              <a:t> String Boot</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tạo</a:t>
            </a:r>
            <a:r>
              <a:rPr lang="en-US" dirty="0" smtClean="0">
                <a:solidFill>
                  <a:schemeClr val="bg2">
                    <a:lumMod val="50000"/>
                  </a:schemeClr>
                </a:solidFill>
              </a:rPr>
              <a:t> </a:t>
            </a:r>
            <a:r>
              <a:rPr lang="vi-VN" dirty="0" smtClean="0">
                <a:solidFill>
                  <a:schemeClr val="bg2">
                    <a:lumMod val="50000"/>
                  </a:schemeClr>
                </a:solidFill>
              </a:rPr>
              <a:t>Entity</a:t>
            </a:r>
            <a:endParaRPr lang="vi-VN" dirty="0">
              <a:solidFill>
                <a:schemeClr val="bg2">
                  <a:lumMod val="50000"/>
                </a:schemeClr>
              </a:solidFill>
            </a:endParaRP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sử</a:t>
            </a:r>
            <a:r>
              <a:rPr lang="en-US" dirty="0" smtClean="0">
                <a:solidFill>
                  <a:schemeClr val="bg2">
                    <a:lumMod val="50000"/>
                  </a:schemeClr>
                </a:solidFill>
              </a:rPr>
              <a:t> </a:t>
            </a:r>
            <a:r>
              <a:rPr lang="en-US" dirty="0" err="1" smtClean="0">
                <a:solidFill>
                  <a:schemeClr val="bg2">
                    <a:lumMod val="50000"/>
                  </a:schemeClr>
                </a:solidFill>
              </a:rPr>
              <a:t>dụng</a:t>
            </a:r>
            <a:r>
              <a:rPr lang="en-US" dirty="0" smtClean="0">
                <a:solidFill>
                  <a:schemeClr val="bg2">
                    <a:lumMod val="50000"/>
                  </a:schemeClr>
                </a:solidFill>
              </a:rPr>
              <a:t> k</a:t>
            </a:r>
            <a:r>
              <a:rPr lang="vi-VN" dirty="0" smtClean="0">
                <a:solidFill>
                  <a:schemeClr val="bg2">
                    <a:lumMod val="50000"/>
                  </a:schemeClr>
                </a:solidFill>
              </a:rPr>
              <a:t>ho </a:t>
            </a:r>
            <a:r>
              <a:rPr lang="vi-VN" dirty="0">
                <a:solidFill>
                  <a:schemeClr val="bg2">
                    <a:lumMod val="50000"/>
                  </a:schemeClr>
                </a:solidFill>
              </a:rPr>
              <a:t>lưu trữ (Repositories)</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a:t>
            </a:r>
            <a:r>
              <a:rPr lang="en-US" dirty="0" err="1" smtClean="0">
                <a:solidFill>
                  <a:schemeClr val="bg2">
                    <a:lumMod val="50000"/>
                  </a:schemeClr>
                </a:solidFill>
              </a:rPr>
              <a:t>tạo</a:t>
            </a:r>
            <a:r>
              <a:rPr lang="en-US" dirty="0" smtClean="0">
                <a:solidFill>
                  <a:schemeClr val="bg2">
                    <a:lumMod val="50000"/>
                  </a:schemeClr>
                </a:solidFill>
              </a:rPr>
              <a:t> </a:t>
            </a:r>
            <a:r>
              <a:rPr lang="vi-VN" dirty="0" smtClean="0">
                <a:solidFill>
                  <a:schemeClr val="bg2">
                    <a:lumMod val="50000"/>
                  </a:schemeClr>
                </a:solidFill>
              </a:rPr>
              <a:t>Spring </a:t>
            </a:r>
            <a:r>
              <a:rPr lang="vi-VN" dirty="0">
                <a:solidFill>
                  <a:schemeClr val="bg2">
                    <a:lumMod val="50000"/>
                  </a:schemeClr>
                </a:solidFill>
              </a:rPr>
              <a:t>JPA </a:t>
            </a:r>
          </a:p>
          <a:p>
            <a:pPr>
              <a:spcBef>
                <a:spcPts val="600"/>
              </a:spcBef>
              <a:spcAft>
                <a:spcPts val="600"/>
              </a:spcAft>
            </a:pPr>
            <a:r>
              <a:rPr lang="en-US" dirty="0" err="1" smtClean="0">
                <a:solidFill>
                  <a:schemeClr val="bg2">
                    <a:lumMod val="50000"/>
                  </a:schemeClr>
                </a:solidFill>
              </a:rPr>
              <a:t>Biết</a:t>
            </a:r>
            <a:r>
              <a:rPr lang="en-US" dirty="0" smtClean="0">
                <a:solidFill>
                  <a:schemeClr val="bg2">
                    <a:lumMod val="50000"/>
                  </a:schemeClr>
                </a:solidFill>
              </a:rPr>
              <a:t> </a:t>
            </a:r>
            <a:r>
              <a:rPr lang="en-US" dirty="0" err="1" smtClean="0">
                <a:solidFill>
                  <a:schemeClr val="bg2">
                    <a:lumMod val="50000"/>
                  </a:schemeClr>
                </a:solidFill>
              </a:rPr>
              <a:t>cách</a:t>
            </a:r>
            <a:r>
              <a:rPr lang="en-US" dirty="0" smtClean="0">
                <a:solidFill>
                  <a:schemeClr val="bg2">
                    <a:lumMod val="50000"/>
                  </a:schemeClr>
                </a:solidFill>
              </a:rPr>
              <a:t> x</a:t>
            </a:r>
            <a:r>
              <a:rPr lang="vi-VN" dirty="0" smtClean="0">
                <a:solidFill>
                  <a:schemeClr val="bg2">
                    <a:lumMod val="50000"/>
                  </a:schemeClr>
                </a:solidFill>
              </a:rPr>
              <a:t>ử </a:t>
            </a:r>
            <a:r>
              <a:rPr lang="vi-VN" dirty="0">
                <a:solidFill>
                  <a:schemeClr val="bg2">
                    <a:lumMod val="50000"/>
                  </a:schemeClr>
                </a:solidFill>
              </a:rPr>
              <a:t>lý lỗi và ngoại lệ</a:t>
            </a: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Mục tiêu bài học</a:t>
            </a:r>
            <a:endParaRPr dirty="0"/>
          </a:p>
        </p:txBody>
      </p:sp>
    </p:spTree>
    <p:extLst>
      <p:ext uri="{BB962C8B-B14F-4D97-AF65-F5344CB8AC3E}">
        <p14:creationId xmlns:p14="http://schemas.microsoft.com/office/powerpoint/2010/main" val="1039915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Tính</a:t>
            </a:r>
            <a:r>
              <a:rPr lang="en-US" altLang="en-US" sz="2200" dirty="0" smtClean="0"/>
              <a:t> </a:t>
            </a:r>
            <a:r>
              <a:rPr lang="en-US" altLang="en-US" sz="2200" dirty="0" err="1" smtClean="0"/>
              <a:t>chất</a:t>
            </a:r>
            <a:r>
              <a:rPr lang="en-US" altLang="en-US" sz="2200" dirty="0" smtClean="0"/>
              <a:t> </a:t>
            </a:r>
            <a:r>
              <a:rPr lang="en-US" altLang="en-US" sz="2200" dirty="0" err="1" smtClean="0"/>
              <a:t>của</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7" name="Rectangle 6"/>
          <p:cNvSpPr/>
          <p:nvPr/>
        </p:nvSpPr>
        <p:spPr>
          <a:xfrm>
            <a:off x="145626" y="1187460"/>
            <a:ext cx="8729133" cy="3647152"/>
          </a:xfrm>
          <a:prstGeom prst="rect">
            <a:avLst/>
          </a:prstGeom>
        </p:spPr>
        <p:txBody>
          <a:bodyPr wrap="square">
            <a:spAutoFit/>
          </a:bodyPr>
          <a:lstStyle/>
          <a:p>
            <a:pPr algn="just">
              <a:lnSpc>
                <a:spcPct val="15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Tính bền vững (Persistability): </a:t>
            </a:r>
            <a:r>
              <a:rPr lang="en-US" sz="1800" dirty="0" err="1">
                <a:solidFill>
                  <a:srgbClr val="343A40"/>
                </a:solidFill>
                <a:latin typeface="Proxima Nova" panose="020B0604020202020204" charset="0"/>
                <a:ea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tượng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rPr>
              <a:t> l</a:t>
            </a:r>
            <a:r>
              <a:rPr lang="vi-VN" sz="1800" dirty="0">
                <a:solidFill>
                  <a:srgbClr val="343A40"/>
                </a:solidFill>
                <a:latin typeface="Proxima Nova" panose="020B0604020202020204" charset="0"/>
                <a:ea typeface="Times New Roman" panose="02020603050405020304" pitchFamily="18" charset="0"/>
              </a:rPr>
              <a:t>ưu trữ trong cơ sở dữ liệu và có thể được truy cập bất cứ lúc nào.</a:t>
            </a:r>
          </a:p>
          <a:p>
            <a:pPr algn="just">
              <a:lnSpc>
                <a:spcPct val="15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Định danh liên tục (Persistent Identity):  </a:t>
            </a:r>
            <a:r>
              <a:rPr lang="en-US" sz="1800" dirty="0">
                <a:solidFill>
                  <a:srgbClr val="343A40"/>
                </a:solidFill>
                <a:latin typeface="Proxima Nova" panose="020B0604020202020204" charset="0"/>
                <a:ea typeface="Times New Roman" panose="02020603050405020304" pitchFamily="18" charset="0"/>
              </a:rPr>
              <a:t>M</a:t>
            </a:r>
            <a:r>
              <a:rPr lang="vi-VN" sz="1800" dirty="0">
                <a:solidFill>
                  <a:srgbClr val="343A40"/>
                </a:solidFill>
                <a:latin typeface="Proxima Nova" panose="020B0604020202020204" charset="0"/>
                <a:ea typeface="Times New Roman" panose="02020603050405020304" pitchFamily="18" charset="0"/>
              </a:rPr>
              <a:t>ỗi thực thể là duy nhất và được biểu diễn dưới dạng định danh đối tượng. </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Tính giao dịch (Transactionality): </a:t>
            </a:r>
            <a:r>
              <a:rPr lang="en-US" sz="1800" dirty="0">
                <a:solidFill>
                  <a:srgbClr val="343A40"/>
                </a:solidFill>
                <a:latin typeface="Proxima Nova" panose="020B0604020202020204" charset="0"/>
                <a:ea typeface="Times New Roman" panose="02020603050405020304" pitchFamily="18" charset="0"/>
              </a:rPr>
              <a:t>Đ</a:t>
            </a:r>
            <a:r>
              <a:rPr lang="vi-VN" sz="1800" dirty="0">
                <a:solidFill>
                  <a:srgbClr val="343A40"/>
                </a:solidFill>
                <a:latin typeface="Proxima Nova" panose="020B0604020202020204" charset="0"/>
                <a:ea typeface="Times New Roman" panose="02020603050405020304" pitchFamily="18" charset="0"/>
              </a:rPr>
              <a:t>ảm bảo rằng bất kỳ thay đổi nào được thực hiện trong cơ sở dữ liệu đều thành công hoặc thất bại.</a:t>
            </a:r>
          </a:p>
          <a:p>
            <a:pPr algn="just">
              <a:lnSpc>
                <a:spcPct val="15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Độ chi tiết (Granuality): Các thực thể không được là nguyên thủy, trình bao bọc nguyên thủy hoặc đối tượng tích hợp với trạng thái một chiều.</a:t>
            </a:r>
          </a:p>
        </p:txBody>
      </p:sp>
    </p:spTree>
    <p:extLst>
      <p:ext uri="{BB962C8B-B14F-4D97-AF65-F5344CB8AC3E}">
        <p14:creationId xmlns:p14="http://schemas.microsoft.com/office/powerpoint/2010/main" val="2399958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Siêu</a:t>
            </a:r>
            <a:r>
              <a:rPr lang="en-US" altLang="en-US" sz="2200" dirty="0" smtClean="0"/>
              <a:t> </a:t>
            </a:r>
            <a:r>
              <a:rPr lang="en-US" altLang="en-US" sz="2200" dirty="0" err="1" smtClean="0"/>
              <a:t>dữ</a:t>
            </a:r>
            <a:r>
              <a:rPr lang="en-US" altLang="en-US" sz="2200" dirty="0" smtClean="0"/>
              <a:t> </a:t>
            </a:r>
            <a:r>
              <a:rPr lang="en-US" altLang="en-US" sz="2200" dirty="0" err="1" smtClean="0"/>
              <a:t>liệu</a:t>
            </a:r>
            <a:r>
              <a:rPr lang="en-US" altLang="en-US" sz="2200" dirty="0" smtClean="0"/>
              <a:t> </a:t>
            </a:r>
            <a:r>
              <a:rPr lang="en-US" altLang="en-US" sz="2200" dirty="0" err="1" smtClean="0"/>
              <a:t>thực</a:t>
            </a:r>
            <a:r>
              <a:rPr lang="en-US" altLang="en-US" sz="2200" dirty="0" smtClean="0"/>
              <a:t> </a:t>
            </a:r>
            <a:r>
              <a:rPr lang="en-US" altLang="en-US" sz="2200" dirty="0" err="1" smtClean="0"/>
              <a:t>thể</a:t>
            </a:r>
            <a:r>
              <a:rPr lang="en-US" altLang="en-US" sz="2200" dirty="0" smtClean="0"/>
              <a:t> </a:t>
            </a:r>
            <a:endParaRPr lang="en-US" altLang="en-US" sz="2200" dirty="0"/>
          </a:p>
        </p:txBody>
      </p:sp>
      <p:sp>
        <p:nvSpPr>
          <p:cNvPr id="7" name="Rectangle 6"/>
          <p:cNvSpPr/>
          <p:nvPr/>
        </p:nvSpPr>
        <p:spPr>
          <a:xfrm>
            <a:off x="183726" y="1591320"/>
            <a:ext cx="8729133" cy="2364558"/>
          </a:xfrm>
          <a:prstGeom prst="rect">
            <a:avLst/>
          </a:prstGeom>
        </p:spPr>
        <p:txBody>
          <a:bodyPr wrap="square">
            <a:spAutoFit/>
          </a:bodyPr>
          <a:lstStyle/>
          <a:p>
            <a:pPr algn="just">
              <a:lnSpc>
                <a:spcPct val="15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Mỗi thực thể liên kết với một số siêu dữ liệu</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rPr>
              <a:t> (Entity Metadata)</a:t>
            </a:r>
            <a:r>
              <a:rPr lang="vi-VN" sz="1800" dirty="0">
                <a:solidFill>
                  <a:srgbClr val="343A40"/>
                </a:solidFill>
                <a:latin typeface="Proxima Nova" panose="020B0604020202020204" charset="0"/>
                <a:ea typeface="Times New Roman" panose="02020603050405020304" pitchFamily="18" charset="0"/>
              </a:rPr>
              <a:t> biểu diễn cho thông tin của </a:t>
            </a:r>
            <a:r>
              <a:rPr lang="en-US" sz="1800" dirty="0" err="1">
                <a:solidFill>
                  <a:srgbClr val="343A40"/>
                </a:solidFill>
                <a:latin typeface="Proxima Nova" panose="020B0604020202020204" charset="0"/>
                <a:ea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thể</a:t>
            </a:r>
            <a:r>
              <a:rPr lang="vi-VN" sz="1800" dirty="0">
                <a:solidFill>
                  <a:srgbClr val="343A40"/>
                </a:solidFill>
                <a:latin typeface="Proxima Nova" panose="020B0604020202020204" charset="0"/>
                <a:ea typeface="Times New Roman" panose="02020603050405020304" pitchFamily="18" charset="0"/>
              </a:rPr>
              <a:t>.</a:t>
            </a:r>
            <a:endParaRPr lang="en-US" sz="1800" dirty="0">
              <a:solidFill>
                <a:srgbClr val="343A40"/>
              </a:solidFill>
              <a:latin typeface="Proxima Nova" panose="020B0604020202020204" charset="0"/>
              <a:ea typeface="Times New Roman" panose="02020603050405020304" pitchFamily="18" charset="0"/>
            </a:endParaRPr>
          </a:p>
          <a:p>
            <a:pPr algn="just">
              <a:lnSpc>
                <a:spcPct val="15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S</a:t>
            </a:r>
            <a:r>
              <a:rPr lang="vi-VN" sz="1800" dirty="0">
                <a:solidFill>
                  <a:srgbClr val="343A40"/>
                </a:solidFill>
                <a:latin typeface="Proxima Nova" panose="020B0604020202020204" charset="0"/>
                <a:ea typeface="Times New Roman" panose="02020603050405020304" pitchFamily="18" charset="0"/>
              </a:rPr>
              <a:t>iêu dữ liệu tồn tại bên trong hoặc bên ngoài lớp</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thể ở các dạng sau: </a:t>
            </a:r>
          </a:p>
          <a:p>
            <a:pPr algn="just">
              <a:lnSpc>
                <a:spcPct val="15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Annotation: </a:t>
            </a:r>
            <a:r>
              <a:rPr lang="en-US" sz="1800" dirty="0">
                <a:solidFill>
                  <a:srgbClr val="343A40"/>
                </a:solidFill>
                <a:latin typeface="Proxima Nova" panose="020B0604020202020204" charset="0"/>
                <a:ea typeface="Times New Roman" panose="02020603050405020304" pitchFamily="18" charset="0"/>
              </a:rPr>
              <a:t>L</a:t>
            </a:r>
            <a:r>
              <a:rPr lang="vi-VN" sz="1800" dirty="0">
                <a:solidFill>
                  <a:srgbClr val="343A40"/>
                </a:solidFill>
                <a:latin typeface="Proxima Nova" panose="020B0604020202020204" charset="0"/>
                <a:ea typeface="Times New Roman" panose="02020603050405020304" pitchFamily="18" charset="0"/>
              </a:rPr>
              <a:t>à dạng thẻ đại diện cho siêu dữ liệu</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Siêu dữ liệu tồn tại bên trong lớp.</a:t>
            </a:r>
          </a:p>
          <a:p>
            <a:pPr algn="just">
              <a:lnSpc>
                <a:spcPct val="15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XML: </a:t>
            </a:r>
            <a:r>
              <a:rPr lang="en-US" sz="1800" dirty="0">
                <a:solidFill>
                  <a:srgbClr val="343A40"/>
                </a:solidFill>
                <a:latin typeface="Proxima Nova" panose="020B0604020202020204" charset="0"/>
                <a:ea typeface="Times New Roman" panose="02020603050405020304" pitchFamily="18" charset="0"/>
              </a:rPr>
              <a:t>Si</a:t>
            </a:r>
            <a:r>
              <a:rPr lang="vi-VN" sz="1800" dirty="0">
                <a:solidFill>
                  <a:srgbClr val="343A40"/>
                </a:solidFill>
                <a:latin typeface="Proxima Nova" panose="020B0604020202020204" charset="0"/>
                <a:ea typeface="Times New Roman" panose="02020603050405020304" pitchFamily="18" charset="0"/>
              </a:rPr>
              <a:t>êu dữ liệu tồn tại bên ngoài lớp</a:t>
            </a:r>
            <a:r>
              <a:rPr lang="en-US" sz="1800" dirty="0">
                <a:solidFill>
                  <a:srgbClr val="343A40"/>
                </a:solidFill>
                <a:latin typeface="Proxima Nova" panose="020B0604020202020204" charset="0"/>
                <a:ea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rPr>
              <a:t> trong tệp XML.</a:t>
            </a:r>
          </a:p>
        </p:txBody>
      </p:sp>
    </p:spTree>
    <p:extLst>
      <p:ext uri="{BB962C8B-B14F-4D97-AF65-F5344CB8AC3E}">
        <p14:creationId xmlns:p14="http://schemas.microsoft.com/office/powerpoint/2010/main" val="2249883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Yêu</a:t>
            </a:r>
            <a:r>
              <a:rPr lang="en-US" altLang="en-US" sz="2200" dirty="0" smtClean="0"/>
              <a:t> </a:t>
            </a:r>
            <a:r>
              <a:rPr lang="en-US" altLang="en-US" sz="2200" dirty="0" err="1" smtClean="0"/>
              <a:t>cầu</a:t>
            </a:r>
            <a:r>
              <a:rPr lang="en-US" altLang="en-US" sz="2200" dirty="0" smtClean="0"/>
              <a:t> </a:t>
            </a:r>
            <a:r>
              <a:rPr lang="en-US" altLang="en-US" sz="2200" dirty="0" err="1" smtClean="0"/>
              <a:t>đối</a:t>
            </a:r>
            <a:r>
              <a:rPr lang="en-US" altLang="en-US" sz="2200" dirty="0" smtClean="0"/>
              <a:t> </a:t>
            </a:r>
            <a:r>
              <a:rPr lang="en-US" altLang="en-US" sz="2200" dirty="0" err="1" smtClean="0"/>
              <a:t>với</a:t>
            </a:r>
            <a:r>
              <a:rPr lang="en-US" altLang="en-US" sz="2200" dirty="0" smtClean="0"/>
              <a:t> </a:t>
            </a:r>
            <a:r>
              <a:rPr lang="en-US" altLang="en-US" sz="2200" dirty="0" err="1" smtClean="0"/>
              <a:t>các</a:t>
            </a:r>
            <a:r>
              <a:rPr lang="en-US" altLang="en-US" sz="2200" dirty="0" smtClean="0"/>
              <a:t> </a:t>
            </a:r>
            <a:r>
              <a:rPr lang="en-US" altLang="en-US" sz="2200" dirty="0" err="1" smtClean="0"/>
              <a:t>lớp</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7" name="Rectangle 6"/>
          <p:cNvSpPr/>
          <p:nvPr/>
        </p:nvSpPr>
        <p:spPr>
          <a:xfrm>
            <a:off x="168486" y="1149360"/>
            <a:ext cx="8729133" cy="3974229"/>
          </a:xfrm>
          <a:prstGeom prst="rect">
            <a:avLst/>
          </a:prstGeom>
        </p:spPr>
        <p:txBody>
          <a:bodyPr wrap="square">
            <a:spAutoFit/>
          </a:bodyPr>
          <a:lstStyle/>
          <a:p>
            <a:pPr algn="just">
              <a:lnSpc>
                <a:spcPct val="11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a:t>
            </a:r>
            <a:r>
              <a:rPr lang="en-US" sz="1800" dirty="0">
                <a:solidFill>
                  <a:srgbClr val="343A40"/>
                </a:solidFill>
                <a:latin typeface="Proxima Nova" panose="020B0604020202020204" charset="0"/>
                <a:ea typeface="Times New Roman" panose="02020603050405020304" pitchFamily="18" charset="0"/>
              </a:rPr>
              <a:t>P</a:t>
            </a:r>
            <a:r>
              <a:rPr lang="vi-VN" sz="1800" dirty="0">
                <a:solidFill>
                  <a:srgbClr val="343A40"/>
                </a:solidFill>
                <a:latin typeface="Proxima Nova" panose="020B0604020202020204" charset="0"/>
                <a:ea typeface="Times New Roman" panose="02020603050405020304" pitchFamily="18" charset="0"/>
              </a:rPr>
              <a:t>hải được chú thích bằng jakarta.persistence.Entity.</a:t>
            </a:r>
          </a:p>
          <a:p>
            <a:pPr algn="just">
              <a:lnSpc>
                <a:spcPct val="11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a:t>
            </a:r>
            <a:r>
              <a:rPr lang="en-US" sz="1800" dirty="0">
                <a:solidFill>
                  <a:srgbClr val="343A40"/>
                </a:solidFill>
                <a:latin typeface="Proxima Nova" panose="020B0604020202020204" charset="0"/>
                <a:ea typeface="Times New Roman" panose="02020603050405020304" pitchFamily="18" charset="0"/>
              </a:rPr>
              <a:t>P</a:t>
            </a:r>
            <a:r>
              <a:rPr lang="vi-VN" sz="1800" dirty="0">
                <a:solidFill>
                  <a:srgbClr val="343A40"/>
                </a:solidFill>
                <a:latin typeface="Proxima Nova" panose="020B0604020202020204" charset="0"/>
                <a:ea typeface="Times New Roman" panose="02020603050405020304" pitchFamily="18" charset="0"/>
              </a:rPr>
              <a:t>hải có hàm tạo với phạm vi public </a:t>
            </a:r>
            <a:r>
              <a:rPr lang="en-US" sz="1800" dirty="0" err="1">
                <a:solidFill>
                  <a:srgbClr val="343A40"/>
                </a:solidFill>
                <a:latin typeface="Proxima Nova" panose="020B0604020202020204" charset="0"/>
                <a:ea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protected, không có tham số. </a:t>
            </a:r>
          </a:p>
          <a:p>
            <a:pPr algn="just">
              <a:lnSpc>
                <a:spcPct val="11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a:t>
            </a:r>
            <a:r>
              <a:rPr lang="en-US" sz="1800" dirty="0">
                <a:solidFill>
                  <a:srgbClr val="343A40"/>
                </a:solidFill>
                <a:latin typeface="Proxima Nova" panose="020B0604020202020204" charset="0"/>
                <a:ea typeface="Times New Roman" panose="02020603050405020304" pitchFamily="18" charset="0"/>
              </a:rPr>
              <a:t>K</a:t>
            </a:r>
            <a:r>
              <a:rPr lang="vi-VN" sz="1800" dirty="0">
                <a:solidFill>
                  <a:srgbClr val="343A40"/>
                </a:solidFill>
                <a:latin typeface="Proxima Nova" panose="020B0604020202020204" charset="0"/>
                <a:ea typeface="Times New Roman" panose="02020603050405020304" pitchFamily="18" charset="0"/>
              </a:rPr>
              <a:t>hông được khai báo là final. </a:t>
            </a:r>
            <a:endParaRPr lang="en-US" sz="1800" dirty="0">
              <a:solidFill>
                <a:srgbClr val="343A40"/>
              </a:solidFill>
              <a:latin typeface="Proxima Nova" panose="020B0604020202020204" charset="0"/>
              <a:ea typeface="Times New Roman" panose="02020603050405020304" pitchFamily="18" charset="0"/>
            </a:endParaRPr>
          </a:p>
          <a:p>
            <a:pPr algn="just">
              <a:lnSpc>
                <a:spcPct val="11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P</a:t>
            </a:r>
            <a:r>
              <a:rPr lang="vi-VN" sz="1800" dirty="0">
                <a:solidFill>
                  <a:srgbClr val="343A40"/>
                </a:solidFill>
                <a:latin typeface="Proxima Nova" panose="020B0604020202020204" charset="0"/>
                <a:ea typeface="Times New Roman" panose="02020603050405020304" pitchFamily="18" charset="0"/>
              </a:rPr>
              <a:t>hương thức</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biến </a:t>
            </a:r>
            <a:r>
              <a:rPr lang="en-US" sz="1800" dirty="0" err="1">
                <a:solidFill>
                  <a:srgbClr val="343A40"/>
                </a:solidFill>
                <a:latin typeface="Proxima Nova" panose="020B0604020202020204" charset="0"/>
                <a:ea typeface="Times New Roman" panose="02020603050405020304" pitchFamily="18" charset="0"/>
              </a:rPr>
              <a:t>không</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được khai báo </a:t>
            </a:r>
            <a:r>
              <a:rPr lang="en-US" sz="1800" dirty="0" err="1">
                <a:solidFill>
                  <a:srgbClr val="343A40"/>
                </a:solidFill>
                <a:latin typeface="Proxima Nova" panose="020B0604020202020204" charset="0"/>
                <a:ea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final.</a:t>
            </a:r>
          </a:p>
          <a:p>
            <a:pPr algn="just">
              <a:lnSpc>
                <a:spcPct val="11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Nếu một thể hiện thực thể được truyền theo giá trị dưới dạng một đối tượng </a:t>
            </a:r>
            <a:r>
              <a:rPr lang="en-US" sz="1800" dirty="0" err="1">
                <a:solidFill>
                  <a:srgbClr val="343A40"/>
                </a:solidFill>
                <a:latin typeface="Proxima Nova" panose="020B0604020202020204" charset="0"/>
                <a:ea typeface="Times New Roman" panose="02020603050405020304" pitchFamily="18" charset="0"/>
              </a:rPr>
              <a:t>riêng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biệt</a:t>
            </a: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thì lớp phải triển khai giao diện Serializable.</a:t>
            </a:r>
          </a:p>
          <a:p>
            <a:pPr algn="just">
              <a:lnSpc>
                <a:spcPct val="11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Các thực thể có thể mở rộng cả lớp thực thể và phi thực thể, và các lớp không phải thực thể có thể mở rộng các lớp thực thể.</a:t>
            </a:r>
          </a:p>
          <a:p>
            <a:pPr algn="just">
              <a:lnSpc>
                <a:spcPct val="11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rPr>
              <a:t>- Các biến đối tượng phải được khai báo là private, protected </a:t>
            </a:r>
            <a:endParaRPr lang="en-US" sz="1800" dirty="0">
              <a:solidFill>
                <a:srgbClr val="343A40"/>
              </a:solidFill>
              <a:latin typeface="Proxima Nova" panose="020B0604020202020204" charset="0"/>
              <a:ea typeface="Times New Roman" panose="02020603050405020304" pitchFamily="18" charset="0"/>
            </a:endParaRPr>
          </a:p>
          <a:p>
            <a:pPr algn="just">
              <a:lnSpc>
                <a:spcPct val="11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rPr>
              <a:t>Các biến đối tượng chỉ có thể được truy cập trực tiếp bằng các phương thức của lớp thực thể. </a:t>
            </a:r>
          </a:p>
        </p:txBody>
      </p:sp>
    </p:spTree>
    <p:extLst>
      <p:ext uri="{BB962C8B-B14F-4D97-AF65-F5344CB8AC3E}">
        <p14:creationId xmlns:p14="http://schemas.microsoft.com/office/powerpoint/2010/main" val="24622189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4572000" cy="355803"/>
          </a:xfrm>
          <a:prstGeom prst="rect">
            <a:avLst/>
          </a:prstGeom>
        </p:spPr>
        <p:txBody>
          <a:bodyPr>
            <a:spAutoFit/>
          </a:bodyPr>
          <a:lstStyle/>
          <a:p>
            <a:pPr>
              <a:lnSpc>
                <a:spcPct val="107000"/>
              </a:lnSpc>
              <a:spcAft>
                <a:spcPts val="800"/>
              </a:spcAft>
            </a:pPr>
            <a:r>
              <a:rPr lang="en-US" sz="1600" b="1" dirty="0">
                <a:latin typeface="Proxima Nova" panose="020B0604020202020204" charset="0"/>
                <a:ea typeface="Times New Roman" panose="02020603050405020304" pitchFamily="18" charset="0"/>
                <a:cs typeface="Times New Roman" panose="02020603050405020304" pitchFamily="18" charset="0"/>
              </a:rPr>
              <a:t>@</a:t>
            </a:r>
            <a:r>
              <a:rPr lang="en-US" sz="1600" b="1" dirty="0" smtClean="0">
                <a:latin typeface="Proxima Nova" panose="020B0604020202020204" charset="0"/>
                <a:ea typeface="Times New Roman" panose="02020603050405020304" pitchFamily="18" charset="0"/>
                <a:cs typeface="Times New Roman" panose="02020603050405020304" pitchFamily="18" charset="0"/>
              </a:rPr>
              <a:t>Entity: </a:t>
            </a:r>
            <a:r>
              <a:rPr lang="en-US" sz="1600" dirty="0" smtClean="0">
                <a:latin typeface="Proxima Nova" panose="020B0604020202020204" charset="0"/>
                <a:ea typeface="Times New Roman" panose="02020603050405020304" pitchFamily="18" charset="0"/>
                <a:cs typeface="Times New Roman" panose="02020603050405020304" pitchFamily="18" charset="0"/>
              </a:rPr>
              <a:t>X</a:t>
            </a:r>
            <a:r>
              <a:rPr lang="en-US" sz="16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ác </a:t>
            </a:r>
            <a:r>
              <a:rPr lang="en-US" sz="16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định</a:t>
            </a:r>
            <a:r>
              <a:rPr lang="en-US" sz="16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a:t>
            </a:r>
            <a:r>
              <a:rPr lang="en-US" sz="16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Cú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51660" y="1668321"/>
            <a:ext cx="5196840" cy="114621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Entity</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600"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a:solidFill>
                  <a:srgbClr val="6A737D"/>
                </a:solidFill>
                <a:latin typeface="Courier New" panose="02070309020205020404" pitchFamily="49" charset="0"/>
                <a:ea typeface="Times New Roman" panose="02020603050405020304" pitchFamily="18" charset="0"/>
                <a:cs typeface="Courier New" panose="02070309020205020404" pitchFamily="49" charset="0"/>
              </a:rPr>
              <a:t>// fields, getters and setters    </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a:t>
            </a:r>
            <a:endParaRPr lang="en-US" sz="1600" dirty="0">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8" name="Rectangle 7"/>
          <p:cNvSpPr/>
          <p:nvPr/>
        </p:nvSpPr>
        <p:spPr>
          <a:xfrm>
            <a:off x="220362" y="2844582"/>
            <a:ext cx="654346"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Ví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592461" y="3061304"/>
            <a:ext cx="3486637" cy="438211"/>
          </a:xfrm>
          <a:prstGeom prst="rect">
            <a:avLst/>
          </a:prstGeom>
          <a:ln>
            <a:solidFill>
              <a:srgbClr val="FF0000"/>
            </a:solidFill>
          </a:ln>
        </p:spPr>
      </p:pic>
      <p:pic>
        <p:nvPicPr>
          <p:cNvPr id="7" name="Picture 6"/>
          <p:cNvPicPr>
            <a:picLocks noChangeAspect="1"/>
          </p:cNvPicPr>
          <p:nvPr/>
        </p:nvPicPr>
        <p:blipFill>
          <a:blip r:embed="rId3"/>
          <a:stretch>
            <a:fillRect/>
          </a:stretch>
        </p:blipFill>
        <p:spPr>
          <a:xfrm>
            <a:off x="305495" y="4034594"/>
            <a:ext cx="3413065" cy="926026"/>
          </a:xfrm>
          <a:prstGeom prst="rect">
            <a:avLst/>
          </a:prstGeom>
          <a:ln>
            <a:solidFill>
              <a:srgbClr val="FF0000"/>
            </a:solidFill>
          </a:ln>
        </p:spPr>
      </p:pic>
      <p:pic>
        <p:nvPicPr>
          <p:cNvPr id="9" name="Picture 8"/>
          <p:cNvPicPr>
            <a:picLocks noChangeAspect="1"/>
          </p:cNvPicPr>
          <p:nvPr/>
        </p:nvPicPr>
        <p:blipFill>
          <a:blip r:embed="rId4"/>
          <a:stretch>
            <a:fillRect/>
          </a:stretch>
        </p:blipFill>
        <p:spPr>
          <a:xfrm>
            <a:off x="5421106" y="4008388"/>
            <a:ext cx="3379994" cy="952232"/>
          </a:xfrm>
          <a:prstGeom prst="rect">
            <a:avLst/>
          </a:prstGeom>
          <a:ln>
            <a:solidFill>
              <a:srgbClr val="FF0000"/>
            </a:solidFill>
          </a:ln>
        </p:spPr>
      </p:pic>
      <p:sp>
        <p:nvSpPr>
          <p:cNvPr id="10" name="Rectangle 9"/>
          <p:cNvSpPr/>
          <p:nvPr/>
        </p:nvSpPr>
        <p:spPr>
          <a:xfrm>
            <a:off x="205122" y="3576102"/>
            <a:ext cx="1611339" cy="338554"/>
          </a:xfrm>
          <a:prstGeom prst="rect">
            <a:avLst/>
          </a:prstGeom>
        </p:spPr>
        <p:txBody>
          <a:bodyPr wrap="none">
            <a:spAutoFit/>
          </a:bodyPr>
          <a:lstStyle/>
          <a:p>
            <a:r>
              <a:rPr lang="en-US" sz="1600" dirty="0" err="1" smtClean="0">
                <a:latin typeface="Proxima Nova" panose="020B0604020202020204" charset="0"/>
                <a:ea typeface="Times New Roman" panose="02020603050405020304" pitchFamily="18" charset="0"/>
                <a:cs typeface="Times New Roman" panose="02020603050405020304" pitchFamily="18" charset="0"/>
              </a:rPr>
              <a:t>Tên</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bảng</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chỉ</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rõ</a:t>
            </a:r>
            <a:endParaRPr lang="en-US" sz="1600" dirty="0"/>
          </a:p>
        </p:txBody>
      </p:sp>
      <p:sp>
        <p:nvSpPr>
          <p:cNvPr id="11" name="Rectangle 10"/>
          <p:cNvSpPr/>
          <p:nvPr/>
        </p:nvSpPr>
        <p:spPr>
          <a:xfrm>
            <a:off x="5295282" y="3560862"/>
            <a:ext cx="2824812" cy="338554"/>
          </a:xfrm>
          <a:prstGeom prst="rect">
            <a:avLst/>
          </a:prstGeom>
        </p:spPr>
        <p:txBody>
          <a:bodyPr wrap="none">
            <a:spAutoFit/>
          </a:bodyPr>
          <a:lstStyle/>
          <a:p>
            <a:r>
              <a:rPr lang="en-US" sz="1600" dirty="0" err="1" smtClean="0">
                <a:latin typeface="Proxima Nova" panose="020B0604020202020204" charset="0"/>
                <a:ea typeface="Times New Roman" panose="02020603050405020304" pitchFamily="18" charset="0"/>
                <a:cs typeface="Times New Roman" panose="02020603050405020304" pitchFamily="18" charset="0"/>
              </a:rPr>
              <a:t>Tên</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bảng</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mặc</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định</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là</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tên</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lớp</a:t>
            </a:r>
            <a:endParaRPr lang="en-US" sz="1600" dirty="0"/>
          </a:p>
        </p:txBody>
      </p:sp>
    </p:spTree>
    <p:extLst>
      <p:ext uri="{BB962C8B-B14F-4D97-AF65-F5344CB8AC3E}">
        <p14:creationId xmlns:p14="http://schemas.microsoft.com/office/powerpoint/2010/main" val="1282548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Proxima Nova" panose="020B0604020202020204" charset="0"/>
                <a:ea typeface="Times New Roman" panose="02020603050405020304" pitchFamily="18" charset="0"/>
                <a:cs typeface="Times New Roman" panose="02020603050405020304" pitchFamily="18" charset="0"/>
              </a:rPr>
              <a:t>@Table</a:t>
            </a:r>
            <a:r>
              <a:rPr lang="en-US" sz="1600" dirty="0">
                <a:latin typeface="Proxima Nova" panose="020B0604020202020204" charset="0"/>
                <a:ea typeface="Times New Roman" panose="02020603050405020304" pitchFamily="18" charset="0"/>
                <a:cs typeface="Times New Roman" panose="02020603050405020304" pitchFamily="18" charset="0"/>
              </a:rPr>
              <a:t>: X</a:t>
            </a:r>
            <a:r>
              <a:rPr lang="vi-VN" sz="1600" dirty="0">
                <a:latin typeface="Proxima Nova" panose="020B0604020202020204" charset="0"/>
                <a:ea typeface="Times New Roman" panose="02020603050405020304" pitchFamily="18" charset="0"/>
                <a:cs typeface="Times New Roman" panose="02020603050405020304" pitchFamily="18" charset="0"/>
              </a:rPr>
              <a:t>ác định bảng trong cơ sở dữ liệu mà thực thể được ánh xạ</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a:latin typeface="Proxima Nova" panose="020B0604020202020204" charset="0"/>
                <a:ea typeface="Times New Roman" panose="02020603050405020304" pitchFamily="18" charset="0"/>
                <a:cs typeface="Times New Roman" panose="02020603050405020304" pitchFamily="18" charset="0"/>
              </a:rPr>
              <a:t>Cú </a:t>
            </a:r>
            <a:r>
              <a:rPr lang="en-US" sz="1600" dirty="0" err="1">
                <a:latin typeface="Proxima Nova" panose="020B0604020202020204" charset="0"/>
                <a:ea typeface="Times New Roman" panose="02020603050405020304" pitchFamily="18" charset="0"/>
                <a:cs typeface="Times New Roman" panose="02020603050405020304" pitchFamily="18" charset="0"/>
              </a:rPr>
              <a:t>pháp</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5"/>
          <p:cNvSpPr/>
          <p:nvPr/>
        </p:nvSpPr>
        <p:spPr>
          <a:xfrm>
            <a:off x="1851660" y="1668321"/>
            <a:ext cx="4053840" cy="140968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Table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A737D"/>
                </a:solidFill>
                <a:latin typeface="Consolas" panose="020B0609020204030204" pitchFamily="49" charset="0"/>
                <a:ea typeface="Times New Roman" panose="02020603050405020304" pitchFamily="18" charset="0"/>
                <a:cs typeface="Courier New" panose="02070309020205020404" pitchFamily="49" charset="0"/>
              </a:rPr>
              <a:t>// fields, getters and setters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0362" y="2996982"/>
            <a:ext cx="654346" cy="338554"/>
          </a:xfrm>
          <a:prstGeom prst="rect">
            <a:avLst/>
          </a:prstGeom>
        </p:spPr>
        <p:txBody>
          <a:bodyPr wrap="none">
            <a:spAutoFit/>
          </a:bodyPr>
          <a:lstStyle/>
          <a:p>
            <a:r>
              <a:rPr lang="en-US" sz="1600" dirty="0">
                <a:latin typeface="Proxima Nova" panose="020B0604020202020204" charset="0"/>
                <a:ea typeface="Times New Roman" panose="02020603050405020304" pitchFamily="18" charset="0"/>
                <a:cs typeface="Times New Roman" panose="02020603050405020304" pitchFamily="18" charset="0"/>
              </a:rPr>
              <a:t>Ví </a:t>
            </a:r>
            <a:r>
              <a:rPr lang="en-US" sz="1600" dirty="0" err="1">
                <a:latin typeface="Proxima Nova" panose="020B0604020202020204" charset="0"/>
                <a:ea typeface="Times New Roman" panose="02020603050405020304" pitchFamily="18" charset="0"/>
                <a:cs typeface="Times New Roman" panose="02020603050405020304" pitchFamily="18" charset="0"/>
              </a:rPr>
              <a:t>dụ</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372437" y="3189349"/>
            <a:ext cx="3289223" cy="57402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2231454" y="3842211"/>
            <a:ext cx="3629532" cy="1247949"/>
          </a:xfrm>
          <a:prstGeom prst="rect">
            <a:avLst/>
          </a:prstGeom>
          <a:ln>
            <a:solidFill>
              <a:srgbClr val="FF0000"/>
            </a:solidFill>
          </a:ln>
        </p:spPr>
      </p:pic>
    </p:spTree>
    <p:extLst>
      <p:ext uri="{BB962C8B-B14F-4D97-AF65-F5344CB8AC3E}">
        <p14:creationId xmlns:p14="http://schemas.microsoft.com/office/powerpoint/2010/main" val="28978608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smtClean="0">
                <a:latin typeface="Proxima Nova" panose="020B0604020202020204" charset="0"/>
                <a:ea typeface="Times New Roman" panose="02020603050405020304" pitchFamily="18" charset="0"/>
                <a:cs typeface="Times New Roman" panose="02020603050405020304" pitchFamily="18" charset="0"/>
              </a:rPr>
              <a:t>@</a:t>
            </a:r>
            <a:r>
              <a:rPr lang="en-US" sz="1600" b="1" dirty="0">
                <a:latin typeface="Proxima Nova" panose="020B0604020202020204" charset="0"/>
                <a:ea typeface="Times New Roman" panose="02020603050405020304" pitchFamily="18" charset="0"/>
                <a:cs typeface="Times New Roman" panose="02020603050405020304" pitchFamily="18" charset="0"/>
              </a:rPr>
              <a:t>Id: </a:t>
            </a:r>
            <a:r>
              <a:rPr lang="en-US" sz="1600" dirty="0" smtClean="0">
                <a:latin typeface="Proxima Nova" panose="020B0604020202020204" charset="0"/>
                <a:ea typeface="Times New Roman" panose="02020603050405020304" pitchFamily="18" charset="0"/>
                <a:cs typeface="Times New Roman" panose="02020603050405020304" pitchFamily="18" charset="0"/>
              </a:rPr>
              <a:t>Xác </a:t>
            </a:r>
            <a:r>
              <a:rPr lang="en-US" sz="1600" dirty="0" err="1">
                <a:latin typeface="Proxima Nova" panose="020B0604020202020204" charset="0"/>
                <a:ea typeface="Times New Roman" panose="02020603050405020304" pitchFamily="18" charset="0"/>
                <a:cs typeface="Times New Roman" panose="02020603050405020304" pitchFamily="18" charset="0"/>
              </a:rPr>
              <a:t>định</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khóa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chính</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của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thực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Cú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4411980" cy="61927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8" name="Rectangle 7"/>
          <p:cNvSpPr/>
          <p:nvPr/>
        </p:nvSpPr>
        <p:spPr>
          <a:xfrm>
            <a:off x="220362" y="2646462"/>
            <a:ext cx="654346"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Ví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600" dirty="0"/>
          </a:p>
        </p:txBody>
      </p:sp>
      <p:pic>
        <p:nvPicPr>
          <p:cNvPr id="7" name="Picture 6"/>
          <p:cNvPicPr>
            <a:picLocks noChangeAspect="1"/>
          </p:cNvPicPr>
          <p:nvPr/>
        </p:nvPicPr>
        <p:blipFill>
          <a:blip r:embed="rId2"/>
          <a:stretch>
            <a:fillRect/>
          </a:stretch>
        </p:blipFill>
        <p:spPr>
          <a:xfrm>
            <a:off x="2281969" y="2765080"/>
            <a:ext cx="3162741" cy="390580"/>
          </a:xfrm>
          <a:prstGeom prst="rect">
            <a:avLst/>
          </a:prstGeom>
          <a:ln>
            <a:solidFill>
              <a:srgbClr val="FF0000"/>
            </a:solidFill>
          </a:ln>
        </p:spPr>
      </p:pic>
      <p:pic>
        <p:nvPicPr>
          <p:cNvPr id="10" name="Picture 9"/>
          <p:cNvPicPr>
            <a:picLocks noChangeAspect="1"/>
          </p:cNvPicPr>
          <p:nvPr/>
        </p:nvPicPr>
        <p:blipFill>
          <a:blip r:embed="rId3"/>
          <a:stretch>
            <a:fillRect/>
          </a:stretch>
        </p:blipFill>
        <p:spPr>
          <a:xfrm>
            <a:off x="2273478" y="3493727"/>
            <a:ext cx="2336622" cy="715521"/>
          </a:xfrm>
          <a:prstGeom prst="rect">
            <a:avLst/>
          </a:prstGeom>
          <a:ln>
            <a:solidFill>
              <a:srgbClr val="FF0000"/>
            </a:solidFill>
          </a:ln>
        </p:spPr>
      </p:pic>
    </p:spTree>
    <p:extLst>
      <p:ext uri="{BB962C8B-B14F-4D97-AF65-F5344CB8AC3E}">
        <p14:creationId xmlns:p14="http://schemas.microsoft.com/office/powerpoint/2010/main" val="2539705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Proxima Nova" panose="020B0604020202020204" charset="0"/>
                <a:ea typeface="Times New Roman" panose="02020603050405020304" pitchFamily="18" charset="0"/>
                <a:cs typeface="Times New Roman" panose="02020603050405020304" pitchFamily="18" charset="0"/>
              </a:rPr>
              <a:t>@GeneratedValue:</a:t>
            </a:r>
            <a:r>
              <a:rPr lang="en-US" sz="1600" dirty="0">
                <a:latin typeface="Proxima Nova" panose="020B0604020202020204" charset="0"/>
                <a:ea typeface="Times New Roman" panose="02020603050405020304" pitchFamily="18" charset="0"/>
                <a:cs typeface="Times New Roman" panose="02020603050405020304" pitchFamily="18" charset="0"/>
              </a:rPr>
              <a:t> X</a:t>
            </a:r>
            <a:r>
              <a:rPr lang="vi-VN" sz="1600" dirty="0">
                <a:latin typeface="Proxima Nova" panose="020B0604020202020204" charset="0"/>
                <a:ea typeface="Times New Roman" panose="02020603050405020304" pitchFamily="18" charset="0"/>
                <a:cs typeface="Times New Roman" panose="02020603050405020304" pitchFamily="18" charset="0"/>
              </a:rPr>
              <a:t>ác định các chiến lược tạo cho các giá trị của khóa chính</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Cú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158240" y="1767381"/>
            <a:ext cx="7795260" cy="88274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GeneratedValue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strategy </a:t>
            </a: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GenerationType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.&lt;Strategy_Name&gt;)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8" name="Rectangle 7"/>
          <p:cNvSpPr/>
          <p:nvPr/>
        </p:nvSpPr>
        <p:spPr>
          <a:xfrm>
            <a:off x="220362" y="2646462"/>
            <a:ext cx="654346"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Ví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760999" y="3064140"/>
            <a:ext cx="4277322" cy="75258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2084640" y="4100454"/>
            <a:ext cx="5477639" cy="828791"/>
          </a:xfrm>
          <a:prstGeom prst="rect">
            <a:avLst/>
          </a:prstGeom>
          <a:ln>
            <a:solidFill>
              <a:srgbClr val="FF0000"/>
            </a:solidFill>
          </a:ln>
        </p:spPr>
      </p:pic>
    </p:spTree>
    <p:extLst>
      <p:ext uri="{BB962C8B-B14F-4D97-AF65-F5344CB8AC3E}">
        <p14:creationId xmlns:p14="http://schemas.microsoft.com/office/powerpoint/2010/main" val="3172232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Proxima Nova" panose="020B0604020202020204" charset="0"/>
                <a:ea typeface="Times New Roman" panose="02020603050405020304" pitchFamily="18" charset="0"/>
                <a:cs typeface="Times New Roman" panose="02020603050405020304" pitchFamily="18" charset="0"/>
              </a:rPr>
              <a:t>@GeneratedValue</a:t>
            </a:r>
            <a:r>
              <a:rPr lang="en-US" sz="1600" dirty="0">
                <a:latin typeface="Proxima Nova" panose="020B0604020202020204" charset="0"/>
                <a:ea typeface="Times New Roman" panose="02020603050405020304" pitchFamily="18" charset="0"/>
                <a:cs typeface="Times New Roman" panose="02020603050405020304" pitchFamily="18" charset="0"/>
              </a:rPr>
              <a:t>: X</a:t>
            </a:r>
            <a:r>
              <a:rPr lang="vi-VN" sz="1600" dirty="0">
                <a:latin typeface="Proxima Nova" panose="020B0604020202020204" charset="0"/>
                <a:ea typeface="Times New Roman" panose="02020603050405020304" pitchFamily="18" charset="0"/>
                <a:cs typeface="Times New Roman" panose="02020603050405020304" pitchFamily="18" charset="0"/>
              </a:rPr>
              <a:t>ác định các chiến lược tạo cho các giá trị của khóa chính</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
        <p:nvSpPr>
          <p:cNvPr id="5" name="Rectangle 4"/>
          <p:cNvSpPr/>
          <p:nvPr/>
        </p:nvSpPr>
        <p:spPr>
          <a:xfrm>
            <a:off x="174642" y="1549182"/>
            <a:ext cx="942887"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Cú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1874520" y="1767381"/>
            <a:ext cx="6873240" cy="1146211"/>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@GeneratedValue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strategy = </a:t>
            </a:r>
            <a:r>
              <a:rPr lang="en-US" sz="16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GenerationType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.&lt;Strategy_Name&gt;)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7" name="Rectangle 6"/>
          <p:cNvSpPr/>
          <p:nvPr/>
        </p:nvSpPr>
        <p:spPr>
          <a:xfrm>
            <a:off x="83820" y="3073182"/>
            <a:ext cx="9060180" cy="1692771"/>
          </a:xfrm>
          <a:prstGeom prst="rect">
            <a:avLst/>
          </a:prstGeom>
        </p:spPr>
        <p:txBody>
          <a:bodyPr wrap="square">
            <a:spAutoFit/>
          </a:bodyPr>
          <a:lstStyle/>
          <a:p>
            <a:pPr algn="just">
              <a:lnSpc>
                <a:spcPct val="130000"/>
              </a:lnSpc>
            </a:pPr>
            <a:r>
              <a:rPr lang="en-US" sz="1600" b="1" dirty="0">
                <a:latin typeface="Proxima Nova" panose="020B0604020202020204" charset="0"/>
                <a:ea typeface="Times New Roman" panose="02020603050405020304" pitchFamily="18" charset="0"/>
                <a:cs typeface="Times New Roman" panose="02020603050405020304" pitchFamily="18" charset="0"/>
              </a:rPr>
              <a:t>Strategy_Name:</a:t>
            </a:r>
          </a:p>
          <a:p>
            <a:pPr algn="just">
              <a:lnSpc>
                <a:spcPct val="130000"/>
              </a:lnSpc>
            </a:pPr>
            <a:r>
              <a:rPr lang="en-US" sz="1600" dirty="0">
                <a:latin typeface="Proxima Nova" panose="020B0604020202020204" charset="0"/>
                <a:ea typeface="Times New Roman" panose="02020603050405020304" pitchFamily="18" charset="0"/>
                <a:cs typeface="Times New Roman" panose="02020603050405020304" pitchFamily="18" charset="0"/>
              </a:rPr>
              <a:t>- AUTO: G</a:t>
            </a:r>
            <a:r>
              <a:rPr lang="vi-VN" sz="1600" dirty="0">
                <a:latin typeface="Proxima Nova" panose="020B0604020202020204" charset="0"/>
                <a:ea typeface="Times New Roman" panose="02020603050405020304" pitchFamily="18" charset="0"/>
                <a:cs typeface="Times New Roman" panose="02020603050405020304" pitchFamily="18" charset="0"/>
              </a:rPr>
              <a:t>án giá trị tự động, giá trị đó có thể được sinh ra bởi SEQUENCE hoặc tự tăng </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30000"/>
              </a:lnSpc>
            </a:pPr>
            <a:r>
              <a:rPr lang="en-US" sz="1600" dirty="0">
                <a:latin typeface="Proxima Nova" panose="020B0604020202020204" charset="0"/>
                <a:ea typeface="Times New Roman" panose="02020603050405020304" pitchFamily="18" charset="0"/>
                <a:cs typeface="Times New Roman" panose="02020603050405020304" pitchFamily="18" charset="0"/>
              </a:rPr>
              <a:t>- </a:t>
            </a:r>
            <a:r>
              <a:rPr lang="vi-VN" sz="1600" dirty="0">
                <a:latin typeface="Proxima Nova" panose="020B0604020202020204" charset="0"/>
                <a:ea typeface="Times New Roman" panose="02020603050405020304" pitchFamily="18" charset="0"/>
                <a:cs typeface="Times New Roman" panose="02020603050405020304" pitchFamily="18" charset="0"/>
              </a:rPr>
              <a:t>SEQUENCE</a:t>
            </a:r>
            <a:r>
              <a:rPr lang="en-US" sz="1600" dirty="0">
                <a:latin typeface="Proxima Nova" panose="020B0604020202020204" charset="0"/>
                <a:ea typeface="Times New Roman" panose="02020603050405020304" pitchFamily="18" charset="0"/>
                <a:cs typeface="Times New Roman" panose="02020603050405020304" pitchFamily="18" charset="0"/>
              </a:rPr>
              <a:t>: L</a:t>
            </a:r>
            <a:r>
              <a:rPr lang="vi-VN" sz="1600" dirty="0">
                <a:latin typeface="Proxima Nova" panose="020B0604020202020204" charset="0"/>
                <a:ea typeface="Times New Roman" panose="02020603050405020304" pitchFamily="18" charset="0"/>
                <a:cs typeface="Times New Roman" panose="02020603050405020304" pitchFamily="18" charset="0"/>
              </a:rPr>
              <a:t>ưu trữ một giá trị tăng dần sau mỗi lần gọi để lấy giá trị tiếp theo</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30000"/>
              </a:lnSpc>
            </a:pPr>
            <a:r>
              <a:rPr lang="en-US" sz="1600" dirty="0">
                <a:latin typeface="Proxima Nova" panose="020B0604020202020204" charset="0"/>
                <a:ea typeface="Times New Roman" panose="02020603050405020304" pitchFamily="18" charset="0"/>
                <a:cs typeface="Times New Roman" panose="02020603050405020304" pitchFamily="18" charset="0"/>
              </a:rPr>
              <a:t>- IDENTITY: G</a:t>
            </a:r>
            <a:r>
              <a:rPr lang="vi-VN" sz="1600" dirty="0">
                <a:latin typeface="Proxima Nova" panose="020B0604020202020204" charset="0"/>
                <a:ea typeface="Times New Roman" panose="02020603050405020304" pitchFamily="18" charset="0"/>
                <a:cs typeface="Times New Roman" panose="02020603050405020304" pitchFamily="18" charset="0"/>
              </a:rPr>
              <a:t>iá trị được sinh ra bởi một cột định danh trong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bảng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cơ</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sở</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dữ</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liệu</a:t>
            </a:r>
            <a:r>
              <a:rPr lang="en-US" sz="1600" dirty="0">
                <a:latin typeface="Proxima Nova" panose="020B0604020202020204" charset="0"/>
                <a:ea typeface="Times New Roman" panose="02020603050405020304" pitchFamily="18" charset="0"/>
                <a:cs typeface="Times New Roman" panose="02020603050405020304" pitchFamily="18" charset="0"/>
              </a:rPr>
              <a:t>.</a:t>
            </a:r>
          </a:p>
          <a:p>
            <a:pPr algn="just">
              <a:lnSpc>
                <a:spcPct val="130000"/>
              </a:lnSpc>
            </a:pPr>
            <a:r>
              <a:rPr lang="en-US" sz="1600" dirty="0">
                <a:latin typeface="Proxima Nova" panose="020B0604020202020204" charset="0"/>
                <a:ea typeface="Times New Roman" panose="02020603050405020304" pitchFamily="18" charset="0"/>
                <a:cs typeface="Times New Roman" panose="02020603050405020304" pitchFamily="18" charset="0"/>
              </a:rPr>
              <a:t>- TABLE: S</a:t>
            </a:r>
            <a:r>
              <a:rPr lang="vi-VN" sz="1600" dirty="0">
                <a:latin typeface="Proxima Nova" panose="020B0604020202020204" charset="0"/>
                <a:ea typeface="Times New Roman" panose="02020603050405020304" pitchFamily="18" charset="0"/>
                <a:cs typeface="Times New Roman" panose="02020603050405020304" pitchFamily="18" charset="0"/>
              </a:rPr>
              <a:t>ử dụng một bảng cơ sở dữ liệu cơ bản để giữ các phân đoạn của giá trị trị mã định danh.</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0092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Proxima Nova" panose="020B0604020202020204" charset="0"/>
                <a:ea typeface="Times New Roman" panose="02020603050405020304" pitchFamily="18" charset="0"/>
                <a:cs typeface="Times New Roman" panose="02020603050405020304" pitchFamily="18" charset="0"/>
              </a:rPr>
              <a:t>@</a:t>
            </a:r>
            <a:r>
              <a:rPr lang="en-US" sz="1600" b="1" dirty="0" smtClean="0">
                <a:latin typeface="Proxima Nova" panose="020B0604020202020204" charset="0"/>
                <a:ea typeface="Times New Roman" panose="02020603050405020304" pitchFamily="18" charset="0"/>
                <a:cs typeface="Times New Roman" panose="02020603050405020304" pitchFamily="18" charset="0"/>
              </a:rPr>
              <a:t>GeneratedValue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82262" y="1617762"/>
            <a:ext cx="654346"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Ví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600" dirty="0"/>
          </a:p>
        </p:txBody>
      </p:sp>
      <p:pic>
        <p:nvPicPr>
          <p:cNvPr id="2" name="Picture 1"/>
          <p:cNvPicPr>
            <a:picLocks noChangeAspect="1"/>
          </p:cNvPicPr>
          <p:nvPr/>
        </p:nvPicPr>
        <p:blipFill>
          <a:blip r:embed="rId2"/>
          <a:stretch>
            <a:fillRect/>
          </a:stretch>
        </p:blipFill>
        <p:spPr>
          <a:xfrm>
            <a:off x="2113299" y="1936380"/>
            <a:ext cx="4277322" cy="752580"/>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1444560" y="2850774"/>
            <a:ext cx="5477639" cy="828791"/>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1443614" y="3836102"/>
            <a:ext cx="5475345" cy="1097010"/>
          </a:xfrm>
          <a:prstGeom prst="rect">
            <a:avLst/>
          </a:prstGeom>
          <a:ln>
            <a:solidFill>
              <a:srgbClr val="FF0000"/>
            </a:solidFill>
          </a:ln>
        </p:spPr>
      </p:pic>
    </p:spTree>
    <p:extLst>
      <p:ext uri="{BB962C8B-B14F-4D97-AF65-F5344CB8AC3E}">
        <p14:creationId xmlns:p14="http://schemas.microsoft.com/office/powerpoint/2010/main" val="277756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a:latin typeface="Proxima Nova" panose="020B0604020202020204" charset="0"/>
                <a:ea typeface="Times New Roman" panose="02020603050405020304" pitchFamily="18" charset="0"/>
                <a:cs typeface="Times New Roman" panose="02020603050405020304" pitchFamily="18" charset="0"/>
              </a:rPr>
              <a:t>@Column</a:t>
            </a:r>
            <a:r>
              <a:rPr lang="en-US" sz="1600" dirty="0">
                <a:latin typeface="Proxima Nova" panose="020B0604020202020204" charset="0"/>
                <a:ea typeface="Times New Roman" panose="02020603050405020304" pitchFamily="18" charset="0"/>
                <a:cs typeface="Times New Roman" panose="02020603050405020304" pitchFamily="18" charset="0"/>
              </a:rPr>
              <a:t>: X</a:t>
            </a:r>
            <a:r>
              <a:rPr lang="vi-VN" sz="1600" dirty="0">
                <a:latin typeface="Proxima Nova" panose="020B0604020202020204" charset="0"/>
                <a:ea typeface="Times New Roman" panose="02020603050405020304" pitchFamily="18" charset="0"/>
                <a:cs typeface="Times New Roman" panose="02020603050405020304" pitchFamily="18" charset="0"/>
              </a:rPr>
              <a:t>ác định ánh xạ giữa thuộc tính thực thể và </a:t>
            </a:r>
            <a:r>
              <a:rPr lang="en-US" sz="1600" dirty="0" err="1">
                <a:latin typeface="Proxima Nova" panose="020B0604020202020204" charset="0"/>
                <a:ea typeface="Times New Roman" panose="02020603050405020304" pitchFamily="18" charset="0"/>
                <a:cs typeface="Times New Roman" panose="02020603050405020304" pitchFamily="18" charset="0"/>
              </a:rPr>
              <a:t>trường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của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vi-VN" sz="1600" dirty="0">
                <a:latin typeface="Proxima Nova" panose="020B0604020202020204" charset="0"/>
                <a:ea typeface="Times New Roman" panose="02020603050405020304" pitchFamily="18" charset="0"/>
                <a:cs typeface="Times New Roman" panose="02020603050405020304" pitchFamily="18" charset="0"/>
              </a:rPr>
              <a:t>bảng dữ liệu</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
        <p:nvSpPr>
          <p:cNvPr id="5" name="Rectangle 4"/>
          <p:cNvSpPr/>
          <p:nvPr/>
        </p:nvSpPr>
        <p:spPr>
          <a:xfrm>
            <a:off x="136542" y="1556802"/>
            <a:ext cx="942887"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Cú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600" dirty="0"/>
          </a:p>
        </p:txBody>
      </p:sp>
      <p:sp>
        <p:nvSpPr>
          <p:cNvPr id="6" name="Rectangle 5"/>
          <p:cNvSpPr/>
          <p:nvPr/>
        </p:nvSpPr>
        <p:spPr>
          <a:xfrm>
            <a:off x="53340" y="1904541"/>
            <a:ext cx="9014460" cy="586314"/>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@Column</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length</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=&lt;size&gt;,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nullable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=&lt;false/true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unique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=&lt;false/true&gt;)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7" name="Rectangle 6"/>
          <p:cNvSpPr/>
          <p:nvPr/>
        </p:nvSpPr>
        <p:spPr>
          <a:xfrm>
            <a:off x="179705" y="2719114"/>
            <a:ext cx="8636636" cy="2332946"/>
          </a:xfrm>
          <a:prstGeom prst="rect">
            <a:avLst/>
          </a:prstGeom>
        </p:spPr>
        <p:txBody>
          <a:bodyPr wrap="square">
            <a:spAutoFit/>
          </a:bodyPr>
          <a:lstStyle/>
          <a:p>
            <a:pPr algn="just">
              <a:lnSpc>
                <a:spcPct val="130000"/>
              </a:lnSpc>
            </a:pPr>
            <a:r>
              <a:rPr lang="vi-VN" sz="1600" dirty="0">
                <a:latin typeface="Proxima Nova" panose="020B0604020202020204" charset="0"/>
                <a:ea typeface="Times New Roman" panose="02020603050405020304" pitchFamily="18" charset="0"/>
                <a:cs typeface="Times New Roman" panose="02020603050405020304" pitchFamily="18" charset="0"/>
              </a:rPr>
              <a:t>@Column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gồm</a:t>
            </a:r>
            <a:r>
              <a:rPr lang="en-US" sz="1600" dirty="0">
                <a:latin typeface="Proxima Nova" panose="020B0604020202020204" charset="0"/>
                <a:ea typeface="Times New Roman" panose="02020603050405020304" pitchFamily="18" charset="0"/>
                <a:cs typeface="Times New Roman" panose="02020603050405020304" pitchFamily="18" charset="0"/>
              </a:rPr>
              <a:t>:</a:t>
            </a:r>
            <a:endParaRPr lang="vi-VN" sz="16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30000"/>
              </a:lnSpc>
            </a:pPr>
            <a:r>
              <a:rPr lang="vi-VN" sz="1600" dirty="0">
                <a:latin typeface="Proxima Nova" panose="020B0604020202020204" charset="0"/>
                <a:ea typeface="Times New Roman" panose="02020603050405020304" pitchFamily="18" charset="0"/>
                <a:cs typeface="Times New Roman" panose="02020603050405020304" pitchFamily="18" charset="0"/>
              </a:rPr>
              <a:t>- name: </a:t>
            </a:r>
            <a:r>
              <a:rPr lang="en-US" sz="1600" dirty="0">
                <a:latin typeface="Proxima Nova" panose="020B0604020202020204" charset="0"/>
                <a:ea typeface="Times New Roman" panose="02020603050405020304" pitchFamily="18" charset="0"/>
                <a:cs typeface="Times New Roman" panose="02020603050405020304" pitchFamily="18" charset="0"/>
              </a:rPr>
              <a:t>X</a:t>
            </a:r>
            <a:r>
              <a:rPr lang="vi-VN" sz="1600" dirty="0">
                <a:latin typeface="Proxima Nova" panose="020B0604020202020204" charset="0"/>
                <a:ea typeface="Times New Roman" panose="02020603050405020304" pitchFamily="18" charset="0"/>
                <a:cs typeface="Times New Roman" panose="02020603050405020304" pitchFamily="18" charset="0"/>
              </a:rPr>
              <a:t>ác </a:t>
            </a:r>
            <a:r>
              <a:rPr lang="vi-VN" sz="1600" dirty="0">
                <a:latin typeface="Proxima Nova" panose="020B0604020202020204" charset="0"/>
                <a:ea typeface="Times New Roman" panose="02020603050405020304" pitchFamily="18" charset="0"/>
                <a:cs typeface="Times New Roman" panose="02020603050405020304" pitchFamily="18" charset="0"/>
              </a:rPr>
              <a:t>định tên của cột trong bảng.</a:t>
            </a:r>
          </a:p>
          <a:p>
            <a:pPr algn="just">
              <a:lnSpc>
                <a:spcPct val="130000"/>
              </a:lnSpc>
            </a:pPr>
            <a:r>
              <a:rPr lang="vi-VN" sz="1600" dirty="0">
                <a:latin typeface="Proxima Nova" panose="020B0604020202020204" charset="0"/>
                <a:ea typeface="Times New Roman" panose="02020603050405020304" pitchFamily="18" charset="0"/>
                <a:cs typeface="Times New Roman" panose="02020603050405020304" pitchFamily="18" charset="0"/>
              </a:rPr>
              <a:t>- length: </a:t>
            </a:r>
            <a:r>
              <a:rPr lang="en-US" sz="1600" dirty="0">
                <a:latin typeface="Proxima Nova" panose="020B0604020202020204" charset="0"/>
                <a:ea typeface="Times New Roman" panose="02020603050405020304" pitchFamily="18" charset="0"/>
                <a:cs typeface="Times New Roman" panose="02020603050405020304" pitchFamily="18" charset="0"/>
              </a:rPr>
              <a:t>X</a:t>
            </a:r>
            <a:r>
              <a:rPr lang="vi-VN" sz="1600" dirty="0">
                <a:latin typeface="Proxima Nova" panose="020B0604020202020204" charset="0"/>
                <a:ea typeface="Times New Roman" panose="02020603050405020304" pitchFamily="18" charset="0"/>
                <a:cs typeface="Times New Roman" panose="02020603050405020304" pitchFamily="18" charset="0"/>
              </a:rPr>
              <a:t>ác </a:t>
            </a:r>
            <a:r>
              <a:rPr lang="vi-VN" sz="1600" dirty="0">
                <a:latin typeface="Proxima Nova" panose="020B0604020202020204" charset="0"/>
                <a:ea typeface="Times New Roman" panose="02020603050405020304" pitchFamily="18" charset="0"/>
                <a:cs typeface="Times New Roman" panose="02020603050405020304" pitchFamily="18" charset="0"/>
              </a:rPr>
              <a:t>định độ dài của nó.</a:t>
            </a:r>
          </a:p>
          <a:p>
            <a:pPr algn="just">
              <a:lnSpc>
                <a:spcPct val="130000"/>
              </a:lnSpc>
            </a:pPr>
            <a:r>
              <a:rPr lang="vi-VN" sz="1600" dirty="0">
                <a:latin typeface="Proxima Nova" panose="020B0604020202020204" charset="0"/>
                <a:ea typeface="Times New Roman" panose="02020603050405020304" pitchFamily="18" charset="0"/>
                <a:cs typeface="Times New Roman" panose="02020603050405020304" pitchFamily="18" charset="0"/>
              </a:rPr>
              <a:t>- nullable</a:t>
            </a:r>
            <a:r>
              <a:rPr lang="vi-VN"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a:latin typeface="Proxima Nova" panose="020B0604020202020204" charset="0"/>
                <a:ea typeface="Times New Roman" panose="02020603050405020304" pitchFamily="18" charset="0"/>
                <a:cs typeface="Times New Roman" panose="02020603050405020304" pitchFamily="18" charset="0"/>
              </a:rPr>
              <a:t>X</a:t>
            </a:r>
            <a:r>
              <a:rPr lang="vi-VN" sz="1600" dirty="0">
                <a:latin typeface="Proxima Nova" panose="020B0604020202020204" charset="0"/>
                <a:ea typeface="Times New Roman" panose="02020603050405020304" pitchFamily="18" charset="0"/>
                <a:cs typeface="Times New Roman" panose="02020603050405020304" pitchFamily="18" charset="0"/>
              </a:rPr>
              <a:t>ác </a:t>
            </a:r>
            <a:r>
              <a:rPr lang="vi-VN" sz="1600" dirty="0">
                <a:latin typeface="Proxima Nova" panose="020B0604020202020204" charset="0"/>
                <a:ea typeface="Times New Roman" panose="02020603050405020304" pitchFamily="18" charset="0"/>
                <a:cs typeface="Times New Roman" panose="02020603050405020304" pitchFamily="18" charset="0"/>
              </a:rPr>
              <a:t>định cột có thể không có giá trị hay không và phần tử duy nhất xác định x </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30000"/>
              </a:lnSpc>
            </a:pPr>
            <a:r>
              <a:rPr lang="vi-VN" sz="1600" dirty="0">
                <a:latin typeface="Proxima Nova" panose="020B0604020202020204" charset="0"/>
                <a:ea typeface="Times New Roman" panose="02020603050405020304" pitchFamily="18" charset="0"/>
                <a:cs typeface="Times New Roman" panose="02020603050405020304" pitchFamily="18" charset="0"/>
              </a:rPr>
              <a:t>- </a:t>
            </a:r>
            <a:r>
              <a:rPr lang="vi-VN" sz="1600" dirty="0">
                <a:latin typeface="Proxima Nova" panose="020B0604020202020204" charset="0"/>
                <a:ea typeface="Times New Roman" panose="02020603050405020304" pitchFamily="18" charset="0"/>
                <a:cs typeface="Times New Roman" panose="02020603050405020304" pitchFamily="18" charset="0"/>
              </a:rPr>
              <a:t>unique:  </a:t>
            </a:r>
            <a:r>
              <a:rPr lang="en-US" sz="1600" dirty="0">
                <a:latin typeface="Proxima Nova" panose="020B0604020202020204" charset="0"/>
                <a:ea typeface="Times New Roman" panose="02020603050405020304" pitchFamily="18" charset="0"/>
                <a:cs typeface="Times New Roman" panose="02020603050405020304" pitchFamily="18" charset="0"/>
              </a:rPr>
              <a:t>X</a:t>
            </a:r>
            <a:r>
              <a:rPr lang="vi-VN" sz="1600" dirty="0">
                <a:latin typeface="Proxima Nova" panose="020B0604020202020204" charset="0"/>
                <a:ea typeface="Times New Roman" panose="02020603050405020304" pitchFamily="18" charset="0"/>
                <a:cs typeface="Times New Roman" panose="02020603050405020304" pitchFamily="18" charset="0"/>
              </a:rPr>
              <a:t>ác </a:t>
            </a:r>
            <a:r>
              <a:rPr lang="vi-VN" sz="1600" dirty="0">
                <a:latin typeface="Proxima Nova" panose="020B0604020202020204" charset="0"/>
                <a:ea typeface="Times New Roman" panose="02020603050405020304" pitchFamily="18" charset="0"/>
                <a:cs typeface="Times New Roman" panose="02020603050405020304" pitchFamily="18" charset="0"/>
              </a:rPr>
              <a:t>định xem cột đó có phải là duy nhất hay không.</a:t>
            </a:r>
          </a:p>
          <a:p>
            <a:pPr algn="just">
              <a:lnSpc>
                <a:spcPct val="130000"/>
              </a:lnSpc>
            </a:pPr>
            <a:r>
              <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Nếu không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dùng</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chú </a:t>
            </a:r>
            <a:r>
              <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thích này, tên của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thuộc</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tính</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trong</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lớp</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được</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ánh</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xạ</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thành</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tên </a:t>
            </a:r>
            <a:r>
              <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của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trường</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trong bảng</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dữ</a:t>
            </a:r>
            <a:r>
              <a:rPr lang="en-US"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6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liệu</a:t>
            </a:r>
            <a:endParaRPr lang="vi-VN" sz="1600" i="1" dirty="0">
              <a:solidFill>
                <a:srgbClr val="FF0000"/>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949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en-US" dirty="0" err="1"/>
              <a:t>Giới</a:t>
            </a:r>
            <a:r>
              <a:rPr lang="en-US" dirty="0"/>
              <a:t> </a:t>
            </a:r>
            <a:r>
              <a:rPr lang="en-US" dirty="0" err="1"/>
              <a:t>thiệu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endParaRPr lang="vi-VN" dirty="0"/>
          </a:p>
        </p:txBody>
      </p:sp>
    </p:spTree>
    <p:extLst>
      <p:ext uri="{BB962C8B-B14F-4D97-AF65-F5344CB8AC3E}">
        <p14:creationId xmlns:p14="http://schemas.microsoft.com/office/powerpoint/2010/main" val="4029536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thực</a:t>
            </a:r>
            <a:r>
              <a:rPr lang="en-US" altLang="en-US" sz="2200" dirty="0" smtClean="0"/>
              <a:t> </a:t>
            </a:r>
            <a:r>
              <a:rPr lang="en-US" altLang="en-US" sz="2200" dirty="0" err="1" smtClean="0"/>
              <a:t>thể</a:t>
            </a:r>
            <a:endParaRPr lang="en-US" altLang="en-US" sz="2200" dirty="0"/>
          </a:p>
        </p:txBody>
      </p:sp>
      <p:sp>
        <p:nvSpPr>
          <p:cNvPr id="3" name="Rectangle 2"/>
          <p:cNvSpPr/>
          <p:nvPr/>
        </p:nvSpPr>
        <p:spPr>
          <a:xfrm>
            <a:off x="137160" y="1241871"/>
            <a:ext cx="8846820" cy="355803"/>
          </a:xfrm>
          <a:prstGeom prst="rect">
            <a:avLst/>
          </a:prstGeom>
        </p:spPr>
        <p:txBody>
          <a:bodyPr wrap="square">
            <a:spAutoFit/>
          </a:bodyPr>
          <a:lstStyle/>
          <a:p>
            <a:pPr>
              <a:lnSpc>
                <a:spcPct val="107000"/>
              </a:lnSpc>
              <a:spcAft>
                <a:spcPts val="800"/>
              </a:spcAft>
            </a:pPr>
            <a:r>
              <a:rPr lang="en-US" sz="1600" b="1" dirty="0" smtClean="0">
                <a:latin typeface="Proxima Nova" panose="020B0604020202020204" charset="0"/>
                <a:ea typeface="Times New Roman" panose="02020603050405020304" pitchFamily="18" charset="0"/>
                <a:cs typeface="Times New Roman" panose="02020603050405020304" pitchFamily="18" charset="0"/>
              </a:rPr>
              <a:t>@Column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80568" y="2621235"/>
            <a:ext cx="6897063" cy="647790"/>
          </a:xfrm>
          <a:prstGeom prst="rect">
            <a:avLst/>
          </a:prstGeom>
          <a:ln>
            <a:solidFill>
              <a:srgbClr val="FF0000"/>
            </a:solidFill>
          </a:ln>
        </p:spPr>
      </p:pic>
      <p:pic>
        <p:nvPicPr>
          <p:cNvPr id="8" name="Picture 7"/>
          <p:cNvPicPr>
            <a:picLocks noChangeAspect="1"/>
          </p:cNvPicPr>
          <p:nvPr/>
        </p:nvPicPr>
        <p:blipFill>
          <a:blip r:embed="rId3"/>
          <a:stretch>
            <a:fillRect/>
          </a:stretch>
        </p:blipFill>
        <p:spPr>
          <a:xfrm>
            <a:off x="2389578" y="1820200"/>
            <a:ext cx="3496163" cy="390580"/>
          </a:xfrm>
          <a:prstGeom prst="rect">
            <a:avLst/>
          </a:prstGeom>
          <a:ln>
            <a:solidFill>
              <a:srgbClr val="FF0000"/>
            </a:solidFill>
          </a:ln>
        </p:spPr>
      </p:pic>
    </p:spTree>
    <p:extLst>
      <p:ext uri="{BB962C8B-B14F-4D97-AF65-F5344CB8AC3E}">
        <p14:creationId xmlns:p14="http://schemas.microsoft.com/office/powerpoint/2010/main" val="3985305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Kiều</a:t>
            </a:r>
            <a:r>
              <a:rPr lang="en-US" altLang="en-US" sz="2200" dirty="0" smtClean="0"/>
              <a:t> </a:t>
            </a:r>
            <a:r>
              <a:rPr lang="en-US" altLang="en-US" sz="2200" dirty="0" err="1" smtClean="0"/>
              <a:t>dữ</a:t>
            </a:r>
            <a:r>
              <a:rPr lang="en-US" altLang="en-US" sz="2200" dirty="0" smtClean="0"/>
              <a:t> </a:t>
            </a:r>
            <a:r>
              <a:rPr lang="en-US" altLang="en-US" sz="2200" dirty="0" err="1" smtClean="0"/>
              <a:t>liệu</a:t>
            </a:r>
            <a:r>
              <a:rPr lang="en-US" altLang="en-US" sz="2200" dirty="0" smtClean="0"/>
              <a:t> </a:t>
            </a:r>
            <a:r>
              <a:rPr lang="en-US" altLang="en-US" sz="2200" dirty="0" err="1" smtClean="0"/>
              <a:t>của</a:t>
            </a:r>
            <a:r>
              <a:rPr lang="en-US" altLang="en-US" sz="2200" dirty="0" smtClean="0"/>
              <a:t> </a:t>
            </a:r>
            <a:r>
              <a:rPr lang="en-US" altLang="en-US" sz="2200" dirty="0" err="1" smtClean="0"/>
              <a:t>các</a:t>
            </a:r>
            <a:r>
              <a:rPr lang="en-US" altLang="en-US" sz="2200" dirty="0" smtClean="0"/>
              <a:t> </a:t>
            </a:r>
            <a:r>
              <a:rPr lang="en-US" altLang="en-US" sz="2200" dirty="0" err="1" smtClean="0"/>
              <a:t>thuộc</a:t>
            </a:r>
            <a:r>
              <a:rPr lang="en-US" altLang="en-US" sz="2200" dirty="0" smtClean="0"/>
              <a:t> </a:t>
            </a:r>
            <a:r>
              <a:rPr lang="en-US" altLang="en-US" sz="2200" dirty="0" err="1" smtClean="0"/>
              <a:t>tính</a:t>
            </a:r>
            <a:endParaRPr lang="en-US" altLang="en-US" sz="2200" dirty="0"/>
          </a:p>
        </p:txBody>
      </p:sp>
      <p:sp>
        <p:nvSpPr>
          <p:cNvPr id="2" name="Rectangle 1"/>
          <p:cNvSpPr/>
          <p:nvPr/>
        </p:nvSpPr>
        <p:spPr>
          <a:xfrm>
            <a:off x="60960" y="1235720"/>
            <a:ext cx="4183380" cy="2467086"/>
          </a:xfrm>
          <a:prstGeom prst="rect">
            <a:avLst/>
          </a:prstGeom>
          <a:ln>
            <a:solidFill>
              <a:srgbClr val="FF0000"/>
            </a:solidFill>
          </a:ln>
        </p:spPr>
        <p:txBody>
          <a:bodyPr wrap="square">
            <a:spAutoFit/>
          </a:bodyPr>
          <a:lstStyle/>
          <a:p>
            <a:pPr>
              <a:lnSpc>
                <a:spcPct val="120000"/>
              </a:lnSpc>
              <a:spcBef>
                <a:spcPts val="600"/>
              </a:spcBef>
              <a:spcAft>
                <a:spcPts val="600"/>
              </a:spcAft>
            </a:pPr>
            <a:r>
              <a:rPr lang="en-US" sz="1600" dirty="0">
                <a:latin typeface="Proxima Nova" panose="020B0604020202020204" charset="0"/>
                <a:ea typeface="Times New Roman" panose="02020603050405020304" pitchFamily="18" charset="0"/>
                <a:cs typeface="Times New Roman" panose="02020603050405020304" pitchFamily="18" charset="0"/>
              </a:rPr>
              <a:t>1. Kiểu </a:t>
            </a:r>
            <a:r>
              <a:rPr lang="en-US" sz="1600" dirty="0" err="1">
                <a:latin typeface="Proxima Nova" panose="020B0604020202020204" charset="0"/>
                <a:ea typeface="Times New Roman" panose="02020603050405020304" pitchFamily="18" charset="0"/>
                <a:cs typeface="Times New Roman" panose="02020603050405020304" pitchFamily="18" charset="0"/>
              </a:rPr>
              <a:t>dữ</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liệu</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nguyên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thủy</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en-US" sz="1600" dirty="0">
                <a:latin typeface="Proxima Nova" panose="020B0604020202020204" charset="0"/>
                <a:ea typeface="Times New Roman" panose="02020603050405020304" pitchFamily="18" charset="0"/>
                <a:cs typeface="Times New Roman" panose="02020603050405020304" pitchFamily="18" charset="0"/>
              </a:rPr>
              <a:t>2. </a:t>
            </a:r>
            <a:r>
              <a:rPr lang="en-US" sz="1600" dirty="0" err="1">
                <a:latin typeface="Proxima Nova" panose="020B0604020202020204" charset="0"/>
                <a:ea typeface="Times New Roman" panose="02020603050405020304" pitchFamily="18" charset="0"/>
                <a:cs typeface="Times New Roman" panose="02020603050405020304" pitchFamily="18" charset="0"/>
              </a:rPr>
              <a:t>java.lang.String</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en-US" sz="1600" dirty="0">
                <a:latin typeface="Proxima Nova" panose="020B0604020202020204" charset="0"/>
                <a:ea typeface="Times New Roman" panose="02020603050405020304" pitchFamily="18" charset="0"/>
                <a:cs typeface="Times New Roman" panose="02020603050405020304" pitchFamily="18" charset="0"/>
              </a:rPr>
              <a:t>3. Kiểu </a:t>
            </a:r>
            <a:r>
              <a:rPr lang="en-US" sz="1600" dirty="0" err="1">
                <a:latin typeface="Proxima Nova" panose="020B0604020202020204" charset="0"/>
                <a:ea typeface="Times New Roman" panose="02020603050405020304" pitchFamily="18" charset="0"/>
                <a:cs typeface="Times New Roman" panose="02020603050405020304" pitchFamily="18" charset="0"/>
              </a:rPr>
              <a:t>liệt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kê</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en-US" sz="1600" dirty="0">
                <a:latin typeface="Proxima Nova" panose="020B0604020202020204" charset="0"/>
                <a:ea typeface="Times New Roman" panose="02020603050405020304" pitchFamily="18" charset="0"/>
                <a:cs typeface="Times New Roman" panose="02020603050405020304" pitchFamily="18" charset="0"/>
              </a:rPr>
              <a:t>4. </a:t>
            </a:r>
            <a:r>
              <a:rPr lang="en-US" sz="1600" dirty="0" err="1">
                <a:latin typeface="Proxima Nova" panose="020B0604020202020204" charset="0"/>
                <a:ea typeface="Times New Roman" panose="02020603050405020304" pitchFamily="18" charset="0"/>
                <a:cs typeface="Times New Roman" panose="02020603050405020304" pitchFamily="18" charset="0"/>
              </a:rPr>
              <a:t>Các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thực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và</a:t>
            </a:r>
            <a:r>
              <a:rPr lang="en-US" sz="1600" dirty="0">
                <a:latin typeface="Proxima Nova" panose="020B0604020202020204" charset="0"/>
                <a:ea typeface="Times New Roman" panose="02020603050405020304" pitchFamily="18" charset="0"/>
                <a:cs typeface="Times New Roman" panose="02020603050405020304" pitchFamily="18" charset="0"/>
              </a:rPr>
              <a:t>/</a:t>
            </a:r>
            <a:r>
              <a:rPr lang="en-US" sz="1600" dirty="0" err="1">
                <a:latin typeface="Proxima Nova" panose="020B0604020202020204" charset="0"/>
                <a:ea typeface="Times New Roman" panose="02020603050405020304" pitchFamily="18" charset="0"/>
                <a:cs typeface="Times New Roman" panose="02020603050405020304" pitchFamily="18" charset="0"/>
              </a:rPr>
              <a:t>hoặc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tập</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hợp</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các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thực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khác</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en-US" sz="1600" dirty="0">
                <a:latin typeface="Proxima Nova" panose="020B0604020202020204" charset="0"/>
                <a:ea typeface="Times New Roman" panose="02020603050405020304" pitchFamily="18" charset="0"/>
                <a:cs typeface="Times New Roman" panose="02020603050405020304" pitchFamily="18" charset="0"/>
              </a:rPr>
              <a:t>5. </a:t>
            </a:r>
            <a:r>
              <a:rPr lang="en-US" sz="1600" dirty="0" err="1">
                <a:latin typeface="Proxima Nova" panose="020B0604020202020204" charset="0"/>
                <a:ea typeface="Times New Roman" panose="02020603050405020304" pitchFamily="18" charset="0"/>
                <a:cs typeface="Times New Roman" panose="02020603050405020304" pitchFamily="18" charset="0"/>
              </a:rPr>
              <a:t>Các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lớp</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có</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nhúng</a:t>
            </a:r>
            <a:endParaRPr lang="en-US" sz="1600" dirty="0">
              <a:latin typeface="Proxima Nova" panose="020B0604020202020204" charset="0"/>
              <a:ea typeface="Times New Roman" panose="02020603050405020304" pitchFamily="18" charset="0"/>
              <a:cs typeface="Times New Roman" panose="02020603050405020304" pitchFamily="18" charset="0"/>
            </a:endParaRPr>
          </a:p>
        </p:txBody>
      </p:sp>
      <p:sp>
        <p:nvSpPr>
          <p:cNvPr id="11" name="Rectangle 10"/>
          <p:cNvSpPr/>
          <p:nvPr/>
        </p:nvSpPr>
        <p:spPr>
          <a:xfrm>
            <a:off x="4488180" y="1205272"/>
            <a:ext cx="4572000" cy="3884140"/>
          </a:xfrm>
          <a:prstGeom prst="rect">
            <a:avLst/>
          </a:prstGeom>
          <a:ln>
            <a:solidFill>
              <a:srgbClr val="FF0000"/>
            </a:solidFill>
          </a:ln>
        </p:spPr>
        <p:txBody>
          <a:bodyPr>
            <a:spAutoFit/>
          </a:bodyPr>
          <a:lstStyle/>
          <a:p>
            <a:pPr marL="457200" indent="-276860">
              <a:lnSpc>
                <a:spcPct val="110000"/>
              </a:lnSpc>
            </a:pPr>
            <a:r>
              <a:rPr lang="en-US" sz="1600" dirty="0" err="1">
                <a:latin typeface="Proxima Nova" panose="020B0604020202020204" charset="0"/>
                <a:ea typeface="Times New Roman" panose="02020603050405020304" pitchFamily="18" charset="0"/>
                <a:cs typeface="Times New Roman" panose="02020603050405020304" pitchFamily="18" charset="0"/>
              </a:rPr>
              <a:t>Các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loại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có</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đánh</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số</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tự</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động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gồm</a:t>
            </a:r>
            <a:r>
              <a:rPr lang="en-US" sz="1600" dirty="0">
                <a:latin typeface="Proxima Nova" panose="020B0604020202020204" charset="0"/>
                <a:ea typeface="Times New Roman" panose="02020603050405020304" pitchFamily="18" charset="0"/>
                <a:cs typeface="Times New Roman" panose="02020603050405020304" pitchFamily="18" charset="0"/>
              </a:rPr>
              <a:t>:</a:t>
            </a: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Trình</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bao</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bọc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của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các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kiểu</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nguyên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thủy</a:t>
            </a:r>
            <a:r>
              <a:rPr lang="en-US" sz="1600" dirty="0">
                <a:latin typeface="Proxima Nova" panose="020B0604020202020204" charset="0"/>
                <a:ea typeface="Times New Roman" panose="02020603050405020304" pitchFamily="18" charset="0"/>
                <a:cs typeface="Times New Roman" panose="02020603050405020304" pitchFamily="18" charset="0"/>
              </a:rPr>
              <a:t> Java</a:t>
            </a: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java.math.BigInteger</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java.math.BigDecimal</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java.util.Date</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java.util.Calendar</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java.sql.Date</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java.sql.Time</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java.sql.TimeStamp</a:t>
            </a:r>
            <a:endParaRPr lang="en-US" sz="1600" dirty="0">
              <a:latin typeface="Proxima Nova" panose="020B0604020202020204" charset="0"/>
              <a:ea typeface="Times New Roman" panose="02020603050405020304" pitchFamily="18" charset="0"/>
              <a:cs typeface="Times New Roman" panose="02020603050405020304" pitchFamily="18" charset="0"/>
            </a:endParaRPr>
          </a:p>
          <a:p>
            <a:pPr marL="342900" lvl="0" indent="-342900">
              <a:lnSpc>
                <a:spcPct val="110000"/>
              </a:lnSpc>
              <a:buSzPts val="1000"/>
              <a:buFont typeface="Symbol" panose="05050102010706020507" pitchFamily="18" charset="2"/>
              <a:buChar char=""/>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User-defined </a:t>
            </a:r>
            <a:r>
              <a:rPr lang="en-US" sz="1600" dirty="0" err="1">
                <a:latin typeface="Proxima Nova" panose="020B0604020202020204" charset="0"/>
                <a:ea typeface="Times New Roman" panose="02020603050405020304" pitchFamily="18" charset="0"/>
                <a:cs typeface="Times New Roman" panose="02020603050405020304" pitchFamily="18" charset="0"/>
              </a:rPr>
              <a:t>serializable</a:t>
            </a:r>
            <a:r>
              <a:rPr lang="en-US" sz="1600" dirty="0">
                <a:latin typeface="Proxima Nova" panose="020B0604020202020204" charset="0"/>
                <a:ea typeface="Times New Roman" panose="02020603050405020304" pitchFamily="18" charset="0"/>
                <a:cs typeface="Times New Roman" panose="02020603050405020304" pitchFamily="18" charset="0"/>
              </a:rPr>
              <a:t> types</a:t>
            </a:r>
          </a:p>
          <a:p>
            <a:pPr marL="342900" lvl="0" indent="-342900">
              <a:lnSpc>
                <a:spcPct val="110000"/>
              </a:lnSpc>
              <a:buSzPts val="1000"/>
              <a:buFont typeface="Symbol" panose="05050102010706020507" pitchFamily="18" charset="2"/>
              <a:buChar char=""/>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byte[]</a:t>
            </a:r>
          </a:p>
          <a:p>
            <a:pPr marL="342900" lvl="0" indent="-342900">
              <a:lnSpc>
                <a:spcPct val="110000"/>
              </a:lnSpc>
              <a:buSzPts val="1000"/>
              <a:buFont typeface="Symbol" panose="05050102010706020507" pitchFamily="18" charset="2"/>
              <a:buChar char=""/>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Byte[]</a:t>
            </a:r>
          </a:p>
          <a:p>
            <a:pPr marL="342900" lvl="0" indent="-342900">
              <a:lnSpc>
                <a:spcPct val="110000"/>
              </a:lnSpc>
              <a:buSzPts val="1000"/>
              <a:buFont typeface="Symbol" panose="05050102010706020507" pitchFamily="18" charset="2"/>
              <a:buChar char=""/>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char[]</a:t>
            </a:r>
          </a:p>
          <a:p>
            <a:pPr marL="342900" lvl="0" indent="-342900">
              <a:lnSpc>
                <a:spcPct val="110000"/>
              </a:lnSpc>
              <a:buSzPts val="1000"/>
              <a:buFont typeface="Symbol" panose="05050102010706020507" pitchFamily="18" charset="2"/>
              <a:buChar char=""/>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Character[]</a:t>
            </a:r>
          </a:p>
        </p:txBody>
      </p:sp>
    </p:spTree>
    <p:extLst>
      <p:ext uri="{BB962C8B-B14F-4D97-AF65-F5344CB8AC3E}">
        <p14:creationId xmlns:p14="http://schemas.microsoft.com/office/powerpoint/2010/main" val="4271420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Trường liên tục</a:t>
            </a:r>
            <a:endParaRPr lang="en-US" altLang="en-US" sz="2200" dirty="0"/>
          </a:p>
        </p:txBody>
      </p:sp>
      <p:sp>
        <p:nvSpPr>
          <p:cNvPr id="6" name="Rectangle 5"/>
          <p:cNvSpPr/>
          <p:nvPr/>
        </p:nvSpPr>
        <p:spPr>
          <a:xfrm>
            <a:off x="121920" y="1253972"/>
            <a:ext cx="8763000" cy="685059"/>
          </a:xfrm>
          <a:prstGeom prst="rect">
            <a:avLst/>
          </a:prstGeom>
        </p:spPr>
        <p:txBody>
          <a:bodyPr wrap="square">
            <a:spAutoFit/>
          </a:bodyPr>
          <a:lstStyle/>
          <a:p>
            <a:pPr algn="just">
              <a:lnSpc>
                <a:spcPct val="107000"/>
              </a:lnSpc>
              <a:spcAft>
                <a:spcPts val="800"/>
              </a:spcAft>
            </a:pP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tính</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không</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dùng</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@Transient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hoặc</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không</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đánh</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dấu</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tạm</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24292E"/>
                </a:solidFill>
                <a:latin typeface="Proxima Nova" panose="020B0604020202020204" charset="0"/>
                <a:ea typeface="Times New Roman" panose="02020603050405020304" pitchFamily="18" charset="0"/>
                <a:cs typeface="Times New Roman" panose="02020603050405020304" pitchFamily="18" charset="0"/>
              </a:rPr>
              <a:t>thời</a:t>
            </a:r>
            <a:r>
              <a:rPr lang="en-US" sz="1800" dirty="0" smtClean="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Java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sẽ</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lưu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trữ</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lâu</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dài</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trong</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kho</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dữ</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liệu</a:t>
            </a:r>
            <a:r>
              <a:rPr lang="en-US" sz="18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51782" y="1945422"/>
            <a:ext cx="1039067"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Cú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800" dirty="0"/>
          </a:p>
        </p:txBody>
      </p:sp>
      <p:sp>
        <p:nvSpPr>
          <p:cNvPr id="9" name="Rectangle 8"/>
          <p:cNvSpPr/>
          <p:nvPr/>
        </p:nvSpPr>
        <p:spPr>
          <a:xfrm>
            <a:off x="1584960" y="2087421"/>
            <a:ext cx="4701540" cy="619272"/>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@Transient </a:t>
            </a:r>
            <a:endPar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12" name="Picture 11"/>
          <p:cNvPicPr>
            <a:picLocks noChangeAspect="1"/>
          </p:cNvPicPr>
          <p:nvPr/>
        </p:nvPicPr>
        <p:blipFill>
          <a:blip r:embed="rId2"/>
          <a:stretch>
            <a:fillRect/>
          </a:stretch>
        </p:blipFill>
        <p:spPr>
          <a:xfrm>
            <a:off x="1598113" y="3931920"/>
            <a:ext cx="3218996" cy="775379"/>
          </a:xfrm>
          <a:prstGeom prst="rect">
            <a:avLst/>
          </a:prstGeom>
          <a:ln>
            <a:solidFill>
              <a:srgbClr val="FF0000"/>
            </a:solidFill>
          </a:ln>
        </p:spPr>
      </p:pic>
      <p:pic>
        <p:nvPicPr>
          <p:cNvPr id="13" name="Picture 12"/>
          <p:cNvPicPr>
            <a:picLocks noChangeAspect="1"/>
          </p:cNvPicPr>
          <p:nvPr/>
        </p:nvPicPr>
        <p:blipFill>
          <a:blip r:embed="rId3"/>
          <a:stretch>
            <a:fillRect/>
          </a:stretch>
        </p:blipFill>
        <p:spPr>
          <a:xfrm>
            <a:off x="1613268" y="3107975"/>
            <a:ext cx="3829584" cy="466790"/>
          </a:xfrm>
          <a:prstGeom prst="rect">
            <a:avLst/>
          </a:prstGeom>
          <a:ln>
            <a:solidFill>
              <a:srgbClr val="FF0000"/>
            </a:solidFill>
          </a:ln>
        </p:spPr>
      </p:pic>
      <p:sp>
        <p:nvSpPr>
          <p:cNvPr id="14" name="Rectangle 13"/>
          <p:cNvSpPr/>
          <p:nvPr/>
        </p:nvSpPr>
        <p:spPr>
          <a:xfrm>
            <a:off x="167022" y="2905542"/>
            <a:ext cx="712054"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800" dirty="0"/>
          </a:p>
        </p:txBody>
      </p:sp>
    </p:spTree>
    <p:extLst>
      <p:ext uri="{BB962C8B-B14F-4D97-AF65-F5344CB8AC3E}">
        <p14:creationId xmlns:p14="http://schemas.microsoft.com/office/powerpoint/2010/main" val="2863000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7" name="Rectangle 6"/>
          <p:cNvSpPr/>
          <p:nvPr/>
        </p:nvSpPr>
        <p:spPr>
          <a:xfrm>
            <a:off x="137160" y="1258580"/>
            <a:ext cx="8618220" cy="757130"/>
          </a:xfrm>
          <a:prstGeom prst="rect">
            <a:avLst/>
          </a:prstGeom>
        </p:spPr>
        <p:txBody>
          <a:bodyPr wrap="square">
            <a:spAutoFit/>
          </a:bodyPr>
          <a:lstStyle/>
          <a:p>
            <a:pPr algn="just">
              <a:lnSpc>
                <a:spcPct val="120000"/>
              </a:lnSpc>
            </a:pPr>
            <a:r>
              <a:rPr lang="vi-VN" sz="1800" dirty="0">
                <a:latin typeface="Proxima Nova" panose="020B0604020202020204" charset="0"/>
                <a:ea typeface="Times New Roman" panose="02020603050405020304" pitchFamily="18" charset="0"/>
                <a:cs typeface="Times New Roman" panose="02020603050405020304" pitchFamily="18" charset="0"/>
              </a:rPr>
              <a:t>Mỗi thực thể JPA phải có một khóa chính.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pPr>
            <a:r>
              <a:rPr lang="vi-VN" sz="1800" dirty="0">
                <a:latin typeface="Proxima Nova" panose="020B0604020202020204" charset="0"/>
                <a:ea typeface="Times New Roman" panose="02020603050405020304" pitchFamily="18" charset="0"/>
                <a:cs typeface="Times New Roman" panose="02020603050405020304" pitchFamily="18" charset="0"/>
              </a:rPr>
              <a:t>Một </a:t>
            </a:r>
            <a:r>
              <a:rPr lang="vi-VN" sz="1800" dirty="0">
                <a:latin typeface="Proxima Nova" panose="020B0604020202020204" charset="0"/>
                <a:ea typeface="Times New Roman" panose="02020603050405020304" pitchFamily="18" charset="0"/>
                <a:cs typeface="Times New Roman" panose="02020603050405020304" pitchFamily="18" charset="0"/>
              </a:rPr>
              <a:t>thực thể có thể có khóa chính đơn giản hoặc khóa tổng hợp</a:t>
            </a:r>
            <a:r>
              <a:rPr lang="vi-VN" sz="1800" dirty="0">
                <a:latin typeface="Proxima Nova" panose="020B0604020202020204" charset="0"/>
                <a:ea typeface="Times New Roman" panose="02020603050405020304" pitchFamily="18" charset="0"/>
                <a:cs typeface="Times New Roman" panose="02020603050405020304" pitchFamily="18" charset="0"/>
              </a:rPr>
              <a:t>.</a:t>
            </a:r>
            <a:endParaRPr lang="vi-VN" sz="1800" dirty="0">
              <a:latin typeface="Proxima Nova" panose="020B0604020202020204" charset="0"/>
              <a:ea typeface="Times New Roman" panose="02020603050405020304" pitchFamily="18" charset="0"/>
              <a:cs typeface="Times New Roman" panose="02020603050405020304" pitchFamily="18" charset="0"/>
            </a:endParaRPr>
          </a:p>
        </p:txBody>
      </p:sp>
      <p:sp>
        <p:nvSpPr>
          <p:cNvPr id="8" name="Rectangle 7"/>
          <p:cNvSpPr/>
          <p:nvPr/>
        </p:nvSpPr>
        <p:spPr>
          <a:xfrm>
            <a:off x="128922" y="2014002"/>
            <a:ext cx="2133918"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Cú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pháp</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Khóa</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đơn</a:t>
            </a:r>
            <a:endParaRPr lang="en-US" sz="1800" dirty="0"/>
          </a:p>
        </p:txBody>
      </p:sp>
      <p:sp>
        <p:nvSpPr>
          <p:cNvPr id="9" name="Rectangle 8"/>
          <p:cNvSpPr/>
          <p:nvPr/>
        </p:nvSpPr>
        <p:spPr>
          <a:xfrm>
            <a:off x="1600200" y="2468421"/>
            <a:ext cx="6210300" cy="978729"/>
          </a:xfrm>
          <a:prstGeom prst="rect">
            <a:avLst/>
          </a:prstGeom>
          <a:ln>
            <a:solidFill>
              <a:srgbClr val="FF0000"/>
            </a:solidFill>
          </a:ln>
        </p:spPr>
        <p:txBody>
          <a:bodyPr wrap="square">
            <a:spAutoFit/>
          </a:bodyPr>
          <a:lstStyle/>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Id</a:t>
            </a:r>
          </a:p>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GeneratedValue</a:t>
            </a: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strategy</a:t>
            </a: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GenerationType.</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IDENTITY</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endPar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endParaRPr>
          </a:p>
          <a:p>
            <a:pPr>
              <a:lnSpc>
                <a:spcPct val="12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private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Data_Type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Property_Name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10" name="Rectangle 9"/>
          <p:cNvSpPr/>
          <p:nvPr/>
        </p:nvSpPr>
        <p:spPr>
          <a:xfrm>
            <a:off x="266082" y="3545622"/>
            <a:ext cx="712054"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800" dirty="0"/>
          </a:p>
        </p:txBody>
      </p:sp>
      <p:pic>
        <p:nvPicPr>
          <p:cNvPr id="2" name="Picture 1"/>
          <p:cNvPicPr>
            <a:picLocks noChangeAspect="1"/>
          </p:cNvPicPr>
          <p:nvPr/>
        </p:nvPicPr>
        <p:blipFill>
          <a:blip r:embed="rId2"/>
          <a:stretch>
            <a:fillRect/>
          </a:stretch>
        </p:blipFill>
        <p:spPr>
          <a:xfrm>
            <a:off x="1590290" y="3843280"/>
            <a:ext cx="5939793" cy="873499"/>
          </a:xfrm>
          <a:prstGeom prst="rect">
            <a:avLst/>
          </a:prstGeom>
          <a:ln>
            <a:solidFill>
              <a:srgbClr val="FF0000"/>
            </a:solidFill>
          </a:ln>
        </p:spPr>
      </p:pic>
    </p:spTree>
    <p:extLst>
      <p:ext uri="{BB962C8B-B14F-4D97-AF65-F5344CB8AC3E}">
        <p14:creationId xmlns:p14="http://schemas.microsoft.com/office/powerpoint/2010/main" val="5771464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1966" y="1219865"/>
            <a:ext cx="8886862" cy="1338828"/>
          </a:xfrm>
          <a:prstGeom prst="rect">
            <a:avLst/>
          </a:prstGeom>
        </p:spPr>
        <p:txBody>
          <a:bodyPr wrap="square">
            <a:spAutoFit/>
          </a:bodyPr>
          <a:lstStyle/>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Các khóa chính tổng hợp được sử dụng khi một khóa chính bao gồm nhiều thuộc tính, tương ứng với một tập hợp các thuộc tính hoặc trường liên tục duy nhất.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Các </a:t>
            </a:r>
            <a:r>
              <a:rPr lang="vi-VN" sz="1800" dirty="0">
                <a:latin typeface="Proxima Nova" panose="020B0604020202020204" charset="0"/>
                <a:ea typeface="Times New Roman" panose="02020603050405020304" pitchFamily="18" charset="0"/>
                <a:cs typeface="Times New Roman" panose="02020603050405020304" pitchFamily="18" charset="0"/>
              </a:rPr>
              <a:t>khóa chính tổng hợp phải được xác định trong một lớp khóa chính</a:t>
            </a:r>
            <a:r>
              <a:rPr lang="vi-VN" sz="1800" dirty="0">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8889" t="18735"/>
          <a:stretch/>
        </p:blipFill>
        <p:spPr>
          <a:xfrm>
            <a:off x="2011678" y="2743198"/>
            <a:ext cx="4784180" cy="2400301"/>
          </a:xfrm>
          <a:prstGeom prst="rect">
            <a:avLst/>
          </a:prstGeom>
        </p:spPr>
      </p:pic>
    </p:spTree>
    <p:extLst>
      <p:ext uri="{BB962C8B-B14F-4D97-AF65-F5344CB8AC3E}">
        <p14:creationId xmlns:p14="http://schemas.microsoft.com/office/powerpoint/2010/main" val="3350669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9917" y="1339134"/>
            <a:ext cx="8886862" cy="3416320"/>
          </a:xfrm>
          <a:prstGeom prst="rect">
            <a:avLst/>
          </a:prstGeom>
        </p:spPr>
        <p:txBody>
          <a:bodyPr wrap="square">
            <a:spAutoFit/>
          </a:bodyPr>
          <a:lstStyle/>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Kiểu </a:t>
            </a:r>
            <a:r>
              <a:rPr lang="en-US" sz="1800" dirty="0" err="1">
                <a:latin typeface="Proxima Nova" panose="020B0604020202020204" charset="0"/>
                <a:ea typeface="Times New Roman" panose="02020603050405020304" pitchFamily="18" charset="0"/>
                <a:cs typeface="Times New Roman" panose="02020603050405020304" pitchFamily="18" charset="0"/>
              </a:rPr>
              <a:t>dữ</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liệu</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của</a:t>
            </a:r>
            <a:r>
              <a:rPr lang="en-US" sz="1800" dirty="0">
                <a:latin typeface="Proxima Nova" panose="020B0604020202020204" charset="0"/>
                <a:ea typeface="Times New Roman" panose="02020603050405020304" pitchFamily="18" charset="0"/>
                <a:cs typeface="Times New Roman" panose="02020603050405020304" pitchFamily="18" charset="0"/>
              </a:rPr>
              <a:t> k</a:t>
            </a:r>
            <a:r>
              <a:rPr lang="vi-VN" sz="1800" dirty="0">
                <a:latin typeface="Proxima Nova" panose="020B0604020202020204" charset="0"/>
                <a:ea typeface="Times New Roman" panose="02020603050405020304" pitchFamily="18" charset="0"/>
                <a:cs typeface="Times New Roman" panose="02020603050405020304" pitchFamily="18" charset="0"/>
              </a:rPr>
              <a:t>hóa chính</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phải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là</a:t>
            </a:r>
            <a:r>
              <a:rPr lang="vi-VN" sz="1800" dirty="0">
                <a:latin typeface="Proxima Nova" panose="020B0604020202020204" charset="0"/>
                <a:ea typeface="Times New Roman" panose="02020603050405020304" pitchFamily="18" charset="0"/>
                <a:cs typeface="Times New Roman" panose="02020603050405020304" pitchFamily="18" charset="0"/>
              </a:rPr>
              <a:t>:</a:t>
            </a:r>
            <a:endParaRPr lang="vi-VN"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Các kiểu nguyên thủy Java</a:t>
            </a: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Các loại trình bao bọc nguyên thủy của Java</a:t>
            </a: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java.lang.String</a:t>
            </a: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java.util.Date (kiểu thời gian phải là NGÀY)</a:t>
            </a: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java.sql.Date</a:t>
            </a: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java.math.BigDecimal</a:t>
            </a:r>
          </a:p>
          <a:p>
            <a:pPr algn="just">
              <a:lnSpc>
                <a:spcPct val="150000"/>
              </a:lnSpc>
            </a:pPr>
            <a:r>
              <a:rPr lang="vi-VN" sz="1800" dirty="0">
                <a:latin typeface="Proxima Nova" panose="020B0604020202020204" charset="0"/>
                <a:ea typeface="Times New Roman" panose="02020603050405020304" pitchFamily="18" charset="0"/>
                <a:cs typeface="Times New Roman" panose="02020603050405020304" pitchFamily="18" charset="0"/>
              </a:rPr>
              <a:t>• java.math.BigInteger</a:t>
            </a:r>
          </a:p>
        </p:txBody>
      </p:sp>
    </p:spTree>
    <p:extLst>
      <p:ext uri="{BB962C8B-B14F-4D97-AF65-F5344CB8AC3E}">
        <p14:creationId xmlns:p14="http://schemas.microsoft.com/office/powerpoint/2010/main" val="950242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9917" y="1339134"/>
            <a:ext cx="8886862" cy="2585323"/>
          </a:xfrm>
          <a:prstGeom prst="rect">
            <a:avLst/>
          </a:prstGeom>
        </p:spPr>
        <p:txBody>
          <a:bodyPr wrap="square">
            <a:spAutoFit/>
          </a:bodyPr>
          <a:lstStyle/>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L</a:t>
            </a:r>
            <a:r>
              <a:rPr lang="vi-VN" sz="1800" dirty="0">
                <a:latin typeface="Proxima Nova" panose="020B0604020202020204" charset="0"/>
                <a:ea typeface="Times New Roman" panose="02020603050405020304" pitchFamily="18" charset="0"/>
                <a:cs typeface="Times New Roman" panose="02020603050405020304" pitchFamily="18" charset="0"/>
              </a:rPr>
              <a:t>ớp </a:t>
            </a:r>
            <a:r>
              <a:rPr lang="vi-VN" sz="1800" dirty="0">
                <a:latin typeface="Proxima Nova" panose="020B0604020202020204" charset="0"/>
                <a:ea typeface="Times New Roman" panose="02020603050405020304" pitchFamily="18" charset="0"/>
                <a:cs typeface="Times New Roman" panose="02020603050405020304" pitchFamily="18" charset="0"/>
              </a:rPr>
              <a:t>khóa chính phải đáp </a:t>
            </a:r>
            <a:r>
              <a:rPr lang="vi-VN" sz="1800" dirty="0">
                <a:latin typeface="Proxima Nova" panose="020B0604020202020204" charset="0"/>
                <a:ea typeface="Times New Roman" panose="02020603050405020304" pitchFamily="18" charset="0"/>
                <a:cs typeface="Times New Roman" panose="02020603050405020304" pitchFamily="18" charset="0"/>
              </a:rPr>
              <a:t>ứng</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yêu</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cầu</a:t>
            </a:r>
            <a:r>
              <a:rPr lang="en-US" sz="1800" dirty="0">
                <a:latin typeface="Proxima Nova" panose="020B0604020202020204" charset="0"/>
                <a:ea typeface="Times New Roman" panose="02020603050405020304" pitchFamily="18" charset="0"/>
                <a:cs typeface="Times New Roman" panose="02020603050405020304" pitchFamily="18" charset="0"/>
              </a:rPr>
              <a:t>:</a:t>
            </a:r>
            <a:endParaRPr lang="vi-VN"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Phạm </a:t>
            </a:r>
            <a:r>
              <a:rPr lang="vi-VN" sz="1800" dirty="0">
                <a:latin typeface="Proxima Nova" panose="020B0604020202020204" charset="0"/>
                <a:ea typeface="Times New Roman" panose="02020603050405020304" pitchFamily="18" charset="0"/>
                <a:cs typeface="Times New Roman" panose="02020603050405020304" pitchFamily="18" charset="0"/>
              </a:rPr>
              <a:t>vi truy cập của lớp </a:t>
            </a:r>
            <a:r>
              <a:rPr lang="vi-VN" sz="1800" dirty="0">
                <a:latin typeface="Proxima Nova" panose="020B0604020202020204" charset="0"/>
                <a:ea typeface="Times New Roman" panose="02020603050405020304" pitchFamily="18" charset="0"/>
                <a:cs typeface="Times New Roman" panose="02020603050405020304" pitchFamily="18" charset="0"/>
              </a:rPr>
              <a:t>là </a:t>
            </a:r>
            <a:r>
              <a:rPr lang="vi-VN" sz="1800" dirty="0">
                <a:latin typeface="Proxima Nova" panose="020B0604020202020204" charset="0"/>
                <a:ea typeface="Times New Roman" panose="02020603050405020304" pitchFamily="18" charset="0"/>
                <a:cs typeface="Times New Roman" panose="02020603050405020304" pitchFamily="18" charset="0"/>
              </a:rPr>
              <a:t>public.</a:t>
            </a: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Phạm</a:t>
            </a:r>
            <a:r>
              <a:rPr lang="en-US" sz="1800" dirty="0">
                <a:latin typeface="Proxima Nova" panose="020B0604020202020204" charset="0"/>
                <a:ea typeface="Times New Roman" panose="02020603050405020304" pitchFamily="18" charset="0"/>
                <a:cs typeface="Times New Roman" panose="02020603050405020304" pitchFamily="18" charset="0"/>
              </a:rPr>
              <a:t> vi </a:t>
            </a:r>
            <a:r>
              <a:rPr lang="en-US" sz="1800" dirty="0" err="1">
                <a:latin typeface="Proxima Nova" panose="020B0604020202020204" charset="0"/>
                <a:ea typeface="Times New Roman" panose="02020603050405020304" pitchFamily="18" charset="0"/>
                <a:cs typeface="Times New Roman" panose="02020603050405020304" pitchFamily="18" charset="0"/>
              </a:rPr>
              <a:t>truy</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cập</a:t>
            </a:r>
            <a:r>
              <a:rPr lang="en-US" sz="1800" dirty="0">
                <a:latin typeface="Proxima Nova" panose="020B0604020202020204" charset="0"/>
                <a:ea typeface="Times New Roman" panose="02020603050405020304" pitchFamily="18" charset="0"/>
                <a:cs typeface="Times New Roman" panose="02020603050405020304" pitchFamily="18" charset="0"/>
              </a:rPr>
              <a:t> c</a:t>
            </a:r>
            <a:r>
              <a:rPr lang="vi-VN" sz="1800" dirty="0">
                <a:latin typeface="Proxima Nova" panose="020B0604020202020204" charset="0"/>
                <a:ea typeface="Times New Roman" panose="02020603050405020304" pitchFamily="18" charset="0"/>
                <a:cs typeface="Times New Roman" panose="02020603050405020304" pitchFamily="18" charset="0"/>
              </a:rPr>
              <a:t>ác </a:t>
            </a:r>
            <a:r>
              <a:rPr lang="vi-VN" sz="1800" dirty="0">
                <a:latin typeface="Proxima Nova" panose="020B0604020202020204" charset="0"/>
                <a:ea typeface="Times New Roman" panose="02020603050405020304" pitchFamily="18" charset="0"/>
                <a:cs typeface="Times New Roman" panose="02020603050405020304" pitchFamily="18" charset="0"/>
              </a:rPr>
              <a:t>thuộc tính </a:t>
            </a:r>
            <a:r>
              <a:rPr lang="vi-VN" sz="1800" dirty="0">
                <a:latin typeface="Proxima Nova" panose="020B0604020202020204" charset="0"/>
                <a:ea typeface="Times New Roman" panose="02020603050405020304" pitchFamily="18" charset="0"/>
                <a:cs typeface="Times New Roman" panose="02020603050405020304" pitchFamily="18" charset="0"/>
              </a:rPr>
              <a:t>phải </a:t>
            </a:r>
            <a:r>
              <a:rPr lang="vi-VN" sz="1800" dirty="0">
                <a:latin typeface="Proxima Nova" panose="020B0604020202020204" charset="0"/>
                <a:ea typeface="Times New Roman" panose="02020603050405020304" pitchFamily="18" charset="0"/>
                <a:cs typeface="Times New Roman" panose="02020603050405020304" pitchFamily="18" charset="0"/>
              </a:rPr>
              <a:t>là public or protected </a:t>
            </a: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 P</a:t>
            </a:r>
            <a:r>
              <a:rPr lang="vi-VN" sz="1800" dirty="0">
                <a:latin typeface="Proxima Nova" panose="020B0604020202020204" charset="0"/>
                <a:ea typeface="Times New Roman" panose="02020603050405020304" pitchFamily="18" charset="0"/>
                <a:cs typeface="Times New Roman" panose="02020603050405020304" pitchFamily="18" charset="0"/>
              </a:rPr>
              <a:t>hải </a:t>
            </a:r>
            <a:r>
              <a:rPr lang="vi-VN" sz="1800" dirty="0">
                <a:latin typeface="Proxima Nova" panose="020B0604020202020204" charset="0"/>
                <a:ea typeface="Times New Roman" panose="02020603050405020304" pitchFamily="18" charset="0"/>
                <a:cs typeface="Times New Roman" panose="02020603050405020304" pitchFamily="18" charset="0"/>
              </a:rPr>
              <a:t>có hàm tạo mặc định public.</a:t>
            </a: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 P</a:t>
            </a:r>
            <a:r>
              <a:rPr lang="vi-VN" sz="1800" dirty="0">
                <a:latin typeface="Proxima Nova" panose="020B0604020202020204" charset="0"/>
                <a:ea typeface="Times New Roman" panose="02020603050405020304" pitchFamily="18" charset="0"/>
                <a:cs typeface="Times New Roman" panose="02020603050405020304" pitchFamily="18" charset="0"/>
              </a:rPr>
              <a:t>hải </a:t>
            </a:r>
            <a:r>
              <a:rPr lang="vi-VN" sz="1800" dirty="0">
                <a:latin typeface="Proxima Nova" panose="020B0604020202020204" charset="0"/>
                <a:ea typeface="Times New Roman" panose="02020603050405020304" pitchFamily="18" charset="0"/>
                <a:cs typeface="Times New Roman" panose="02020603050405020304" pitchFamily="18" charset="0"/>
              </a:rPr>
              <a:t>triển khai các phương thức hashCode() và equals(Object other).</a:t>
            </a: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 P</a:t>
            </a:r>
            <a:r>
              <a:rPr lang="vi-VN" sz="1800" dirty="0">
                <a:latin typeface="Proxima Nova" panose="020B0604020202020204" charset="0"/>
                <a:ea typeface="Times New Roman" panose="02020603050405020304" pitchFamily="18" charset="0"/>
                <a:cs typeface="Times New Roman" panose="02020603050405020304" pitchFamily="18" charset="0"/>
              </a:rPr>
              <a:t>hải </a:t>
            </a:r>
            <a:r>
              <a:rPr lang="vi-VN" sz="1800" dirty="0">
                <a:latin typeface="Proxima Nova" panose="020B0604020202020204" charset="0"/>
                <a:ea typeface="Times New Roman" panose="02020603050405020304" pitchFamily="18" charset="0"/>
                <a:cs typeface="Times New Roman" panose="02020603050405020304" pitchFamily="18" charset="0"/>
              </a:rPr>
              <a:t>được tuần tự hóa (serializable</a:t>
            </a:r>
            <a:r>
              <a:rPr lang="vi-VN" sz="1800" dirty="0">
                <a:latin typeface="Proxima Nova" panose="020B0604020202020204" charset="0"/>
                <a:ea typeface="Times New Roman" panose="02020603050405020304" pitchFamily="18" charset="0"/>
                <a:cs typeface="Times New Roman" panose="02020603050405020304" pitchFamily="18" charset="0"/>
              </a:rPr>
              <a:t>).</a:t>
            </a:r>
            <a:endParaRPr lang="vi-VN" sz="1800" dirty="0">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4617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29917" y="1339134"/>
            <a:ext cx="8886862" cy="2585323"/>
          </a:xfrm>
          <a:prstGeom prst="rect">
            <a:avLst/>
          </a:prstGeom>
        </p:spPr>
        <p:txBody>
          <a:bodyPr wrap="square">
            <a:spAutoFit/>
          </a:bodyPr>
          <a:lstStyle/>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L</a:t>
            </a:r>
            <a:r>
              <a:rPr lang="vi-VN" sz="1800" dirty="0">
                <a:latin typeface="Proxima Nova" panose="020B0604020202020204" charset="0"/>
                <a:ea typeface="Times New Roman" panose="02020603050405020304" pitchFamily="18" charset="0"/>
                <a:cs typeface="Times New Roman" panose="02020603050405020304" pitchFamily="18" charset="0"/>
              </a:rPr>
              <a:t>ớp khóa chính phải đáp </a:t>
            </a:r>
            <a:r>
              <a:rPr lang="vi-VN" sz="1800" dirty="0">
                <a:latin typeface="Proxima Nova" panose="020B0604020202020204" charset="0"/>
                <a:ea typeface="Times New Roman" panose="02020603050405020304" pitchFamily="18" charset="0"/>
                <a:cs typeface="Times New Roman" panose="02020603050405020304" pitchFamily="18" charset="0"/>
              </a:rPr>
              <a:t>ứng</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yêu</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cầu</a:t>
            </a:r>
            <a:r>
              <a:rPr lang="en-US" sz="1800" dirty="0">
                <a:latin typeface="Proxima Nova" panose="020B0604020202020204" charset="0"/>
                <a:ea typeface="Times New Roman" panose="02020603050405020304" pitchFamily="18" charset="0"/>
                <a:cs typeface="Times New Roman" panose="02020603050405020304" pitchFamily="18" charset="0"/>
              </a:rPr>
              <a:t>:</a:t>
            </a:r>
            <a:endParaRPr lang="vi-VN"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a:t>
            </a:r>
            <a:r>
              <a:rPr lang="vi-VN"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Khóa chính tổng hợp phải được biểu diễn và ánh xạ tới nhiều trường hoặc thuộc tính của lớp thực thể hoặc phải được biểu diễn và ánh xạ dưới dạng lớp có thể nhúng.</a:t>
            </a:r>
          </a:p>
          <a:p>
            <a:pPr algn="just">
              <a:lnSpc>
                <a:spcPct val="150000"/>
              </a:lnSpc>
            </a:pPr>
            <a:r>
              <a:rPr lang="en-US" sz="1800" dirty="0">
                <a:latin typeface="Proxima Nova" panose="020B0604020202020204" charset="0"/>
                <a:ea typeface="Times New Roman" panose="02020603050405020304" pitchFamily="18" charset="0"/>
                <a:cs typeface="Times New Roman" panose="02020603050405020304" pitchFamily="18" charset="0"/>
              </a:rPr>
              <a:t>-</a:t>
            </a:r>
            <a:r>
              <a:rPr lang="vi-VN"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Nếu lớp được ánh xạ tới nhiều trường hoặc thuộc tính của lớp thực thể, tên và loại của các trường hoặc thuộc tính khóa chính trong lớp khóa chính phải khớp với tên và loại của lớp thực thể</a:t>
            </a:r>
          </a:p>
        </p:txBody>
      </p:sp>
    </p:spTree>
    <p:extLst>
      <p:ext uri="{BB962C8B-B14F-4D97-AF65-F5344CB8AC3E}">
        <p14:creationId xmlns:p14="http://schemas.microsoft.com/office/powerpoint/2010/main" val="5812419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863284"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Cú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pháp</a:t>
            </a:r>
            <a:r>
              <a:rPr lang="en-US" sz="1800" dirty="0" smtClean="0">
                <a:latin typeface="Proxima Nova" panose="020B0604020202020204" charset="0"/>
                <a:ea typeface="Times New Roman" panose="02020603050405020304" pitchFamily="18" charset="0"/>
                <a:cs typeface="Times New Roman" panose="02020603050405020304" pitchFamily="18" charset="0"/>
              </a:rPr>
              <a:t> 1: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Khóa</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tổng</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hợp</a:t>
            </a:r>
            <a:endParaRPr lang="en-US" sz="1800" dirty="0"/>
          </a:p>
        </p:txBody>
      </p:sp>
      <p:sp>
        <p:nvSpPr>
          <p:cNvPr id="12" name="Rectangle 11"/>
          <p:cNvSpPr/>
          <p:nvPr/>
        </p:nvSpPr>
        <p:spPr>
          <a:xfrm>
            <a:off x="1432560" y="1537825"/>
            <a:ext cx="7239000" cy="1335622"/>
          </a:xfrm>
          <a:prstGeom prst="rect">
            <a:avLst/>
          </a:prstGeom>
          <a:ln>
            <a:solidFill>
              <a:srgbClr val="FF0000"/>
            </a:solidFill>
          </a:ln>
        </p:spPr>
        <p:txBody>
          <a:bodyPr wrap="square">
            <a:spAutoFit/>
          </a:bodyPr>
          <a:lstStyle/>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@Embeddable</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Class_Name_PK</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implements</a:t>
            </a:r>
            <a:r>
              <a:rPr lang="en-US" sz="1600"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err="1">
                <a:solidFill>
                  <a:srgbClr val="6F42C1"/>
                </a:solidFill>
                <a:latin typeface="Courier New" panose="02070309020205020404" pitchFamily="49" charset="0"/>
                <a:ea typeface="Times New Roman" panose="02020603050405020304" pitchFamily="18" charset="0"/>
                <a:cs typeface="Courier New" panose="02070309020205020404" pitchFamily="49" charset="0"/>
              </a:rPr>
              <a:t>Serializable</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private</a:t>
            </a:r>
            <a:r>
              <a:rPr lang="en-US" sz="1600"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Property_Name_2</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a:t>
            </a:r>
            <a:endParaRPr lang="en-US" sz="16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17" name="Rectangle 16"/>
          <p:cNvSpPr/>
          <p:nvPr/>
        </p:nvSpPr>
        <p:spPr>
          <a:xfrm>
            <a:off x="1409700" y="2982039"/>
            <a:ext cx="7269480" cy="2092881"/>
          </a:xfrm>
          <a:prstGeom prst="rect">
            <a:avLst/>
          </a:prstGeom>
          <a:ln>
            <a:solidFill>
              <a:srgbClr val="FF0000"/>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@Entity</a:t>
            </a:r>
            <a:endParaRPr lang="en-US" sz="1800" dirty="0">
              <a:latin typeface="Courier New" panose="02070309020205020404" pitchFamily="49" charset="0"/>
              <a:ea typeface="Calibri" panose="020F0502020204030204" pitchFamily="34"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class</a:t>
            </a: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Class_Name</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implements</a:t>
            </a:r>
            <a:r>
              <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6F42C1"/>
                </a:solidFill>
                <a:latin typeface="Courier New" panose="02070309020205020404" pitchFamily="49" charset="0"/>
                <a:ea typeface="Times New Roman" panose="02020603050405020304" pitchFamily="18" charset="0"/>
                <a:cs typeface="Courier New" panose="02070309020205020404" pitchFamily="49" charset="0"/>
              </a:rPr>
              <a:t>Serializable</a:t>
            </a: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dirty="0">
              <a:latin typeface="Courier New" panose="02070309020205020404" pitchFamily="49" charset="0"/>
              <a:ea typeface="Calibri" panose="020F0502020204030204" pitchFamily="34"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Class_Name_PK</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dirty="0" err="1"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primaryKey</a:t>
            </a:r>
            <a:r>
              <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dirty="0">
              <a:latin typeface="Courier New" panose="02070309020205020404" pitchFamily="49" charset="0"/>
              <a:ea typeface="Calibri" panose="020F0502020204030204" pitchFamily="34"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D73A49"/>
                </a:solidFill>
                <a:latin typeface="Courier New" panose="02070309020205020404" pitchFamily="49" charset="0"/>
                <a:ea typeface="Times New Roman" panose="02020603050405020304" pitchFamily="18" charset="0"/>
                <a:cs typeface="Courier New" panose="02070309020205020404" pitchFamily="49" charset="0"/>
              </a:rPr>
              <a:t>EmbeddedId</a:t>
            </a:r>
            <a:endParaRPr lang="en-US" sz="1800" dirty="0">
              <a:latin typeface="Courier New" panose="02070309020205020404" pitchFamily="49" charset="0"/>
              <a:ea typeface="Calibri" panose="020F0502020204030204" pitchFamily="34"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Class_Name_PK</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dirty="0" err="1" smtClean="0">
                <a:solidFill>
                  <a:srgbClr val="6F42C1"/>
                </a:solidFill>
                <a:latin typeface="Courier New" panose="02070309020205020404" pitchFamily="49" charset="0"/>
                <a:ea typeface="Times New Roman" panose="02020603050405020304" pitchFamily="18" charset="0"/>
                <a:cs typeface="Courier New" panose="02070309020205020404" pitchFamily="49" charset="0"/>
              </a:rPr>
              <a:t>getPrimaryKey</a:t>
            </a: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dirty="0">
              <a:latin typeface="Courier New" panose="02070309020205020404" pitchFamily="49" charset="0"/>
              <a:ea typeface="Calibri" panose="020F0502020204030204" pitchFamily="34" charset="0"/>
              <a:cs typeface="Courier New" panose="02070309020205020404" pitchFamily="49"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return</a:t>
            </a:r>
            <a:r>
              <a:rPr lang="en-US"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24292E"/>
                </a:solidFill>
                <a:latin typeface="Courier New" panose="02070309020205020404" pitchFamily="49" charset="0"/>
                <a:ea typeface="Times New Roman" panose="02020603050405020304" pitchFamily="18" charset="0"/>
                <a:cs typeface="Courier New" panose="02070309020205020404" pitchFamily="49" charset="0"/>
              </a:rPr>
              <a:t>primaryKey</a:t>
            </a:r>
            <a:r>
              <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sz="1800"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24292E"/>
                </a:solidFill>
                <a:latin typeface="Courier New" panose="02070309020205020404" pitchFamily="49" charset="0"/>
                <a:ea typeface="Times New Roman" panose="02020603050405020304" pitchFamily="18"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27559180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06062" y="1130082"/>
            <a:ext cx="2063385" cy="338554"/>
          </a:xfrm>
          <a:prstGeom prst="rect">
            <a:avLst/>
          </a:prstGeom>
        </p:spPr>
        <p:txBody>
          <a:bodyPr wrap="none">
            <a:spAutoFit/>
          </a:bodyPr>
          <a:lstStyle/>
          <a:p>
            <a:r>
              <a:rPr lang="en-US" sz="1600" dirty="0" smtClean="0">
                <a:latin typeface="Proxima Nova" panose="020B0604020202020204" charset="0"/>
                <a:ea typeface="Times New Roman" panose="02020603050405020304" pitchFamily="18" charset="0"/>
                <a:cs typeface="Times New Roman" panose="02020603050405020304" pitchFamily="18" charset="0"/>
              </a:rPr>
              <a:t>Ví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dụ</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Khóa</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tổng</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hợp</a:t>
            </a:r>
            <a:endParaRPr lang="en-US" sz="1600" dirty="0"/>
          </a:p>
        </p:txBody>
      </p:sp>
      <p:pic>
        <p:nvPicPr>
          <p:cNvPr id="2" name="Picture 1"/>
          <p:cNvPicPr>
            <a:picLocks noChangeAspect="1"/>
          </p:cNvPicPr>
          <p:nvPr/>
        </p:nvPicPr>
        <p:blipFill>
          <a:blip r:embed="rId2"/>
          <a:stretch>
            <a:fillRect/>
          </a:stretch>
        </p:blipFill>
        <p:spPr>
          <a:xfrm>
            <a:off x="204375" y="1485900"/>
            <a:ext cx="3676961" cy="3558540"/>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4432519" y="1702582"/>
            <a:ext cx="4400155" cy="3120877"/>
          </a:xfrm>
          <a:prstGeom prst="rect">
            <a:avLst/>
          </a:prstGeom>
          <a:ln>
            <a:solidFill>
              <a:srgbClr val="FF0000"/>
            </a:solidFill>
          </a:ln>
        </p:spPr>
      </p:pic>
    </p:spTree>
    <p:extLst>
      <p:ext uri="{BB962C8B-B14F-4D97-AF65-F5344CB8AC3E}">
        <p14:creationId xmlns:p14="http://schemas.microsoft.com/office/powerpoint/2010/main" val="2121953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a:t>JDBC</a:t>
            </a:r>
            <a:endParaRPr lang="en-US" altLang="en-US" sz="2200" dirty="0"/>
          </a:p>
        </p:txBody>
      </p:sp>
      <p:pic>
        <p:nvPicPr>
          <p:cNvPr id="7" name="Picture 6"/>
          <p:cNvPicPr>
            <a:picLocks noChangeAspect="1"/>
          </p:cNvPicPr>
          <p:nvPr/>
        </p:nvPicPr>
        <p:blipFill rotWithShape="1">
          <a:blip r:embed="rId2"/>
          <a:srcRect l="7834" t="11389" r="3886"/>
          <a:stretch/>
        </p:blipFill>
        <p:spPr>
          <a:xfrm>
            <a:off x="5920741" y="1244853"/>
            <a:ext cx="3139439" cy="3822447"/>
          </a:xfrm>
          <a:prstGeom prst="rect">
            <a:avLst/>
          </a:prstGeom>
        </p:spPr>
      </p:pic>
      <p:sp>
        <p:nvSpPr>
          <p:cNvPr id="9" name="Rectangle 8"/>
          <p:cNvSpPr/>
          <p:nvPr/>
        </p:nvSpPr>
        <p:spPr>
          <a:xfrm>
            <a:off x="129540" y="1374936"/>
            <a:ext cx="5585460" cy="3400867"/>
          </a:xfrm>
          <a:prstGeom prst="rect">
            <a:avLst/>
          </a:prstGeom>
        </p:spPr>
        <p:txBody>
          <a:bodyPr wrap="square">
            <a:spAutoFit/>
          </a:bodyPr>
          <a:lstStyle/>
          <a:p>
            <a:pPr algn="just">
              <a:lnSpc>
                <a:spcPct val="107000"/>
              </a:lnSpc>
              <a:spcAft>
                <a:spcPts val="8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(Java Database Connectivity)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API Java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kết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nối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hiện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truy</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vấn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cơ</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sở</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viết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chương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trình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thiết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truy</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cơ</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sở</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Cơ</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sở</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truy</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sự</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trợ</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giúp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API JDBC.</a:t>
            </a: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 lớp và giao diện của JDBC cho phép ứng dụng gửi các yêu cầu do người dùng thực hiện đến cơ sở dữ liệu đã chỉ định.  </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Các hệ quản trị cơ sở dữ liệu chính được hỗ trợ như </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MySQL,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Oracle, SQL Server, DB2 và nhiều cơ sở dữ liệu khác.</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5516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863284"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Cú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pháp</a:t>
            </a:r>
            <a:r>
              <a:rPr lang="en-US" sz="1800" dirty="0" smtClean="0">
                <a:latin typeface="Proxima Nova" panose="020B0604020202020204" charset="0"/>
                <a:ea typeface="Times New Roman" panose="02020603050405020304" pitchFamily="18" charset="0"/>
                <a:cs typeface="Times New Roman" panose="02020603050405020304" pitchFamily="18" charset="0"/>
              </a:rPr>
              <a:t> 2: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Khóa</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tổng</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hợp</a:t>
            </a:r>
            <a:endParaRPr lang="en-US" sz="1800" dirty="0"/>
          </a:p>
        </p:txBody>
      </p:sp>
      <p:sp>
        <p:nvSpPr>
          <p:cNvPr id="12" name="Rectangle 11"/>
          <p:cNvSpPr/>
          <p:nvPr/>
        </p:nvSpPr>
        <p:spPr>
          <a:xfrm>
            <a:off x="1432560" y="1537825"/>
            <a:ext cx="6271260" cy="1086964"/>
          </a:xfrm>
          <a:prstGeom prst="rect">
            <a:avLst/>
          </a:prstGeom>
          <a:ln>
            <a:solidFill>
              <a:srgbClr val="FF0000"/>
            </a:solidFill>
          </a:ln>
        </p:spPr>
        <p:txBody>
          <a:bodyPr wrap="square">
            <a:spAutoFit/>
          </a:bodyPr>
          <a:lstStyle/>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Class_Name_ID</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endParaRPr>
          </a:p>
        </p:txBody>
      </p:sp>
      <p:sp>
        <p:nvSpPr>
          <p:cNvPr id="17" name="Rectangle 16"/>
          <p:cNvSpPr/>
          <p:nvPr/>
        </p:nvSpPr>
        <p:spPr>
          <a:xfrm>
            <a:off x="1409700" y="2773620"/>
            <a:ext cx="6339840" cy="2318070"/>
          </a:xfrm>
          <a:prstGeom prst="rect">
            <a:avLst/>
          </a:prstGeom>
          <a:ln>
            <a:solidFill>
              <a:srgbClr val="FF0000"/>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6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IdClass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Class_Name_ID</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class)</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Property_Name_2</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0804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348720"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dụ</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Khóa</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tổng</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hợp</a:t>
            </a:r>
            <a:endParaRPr lang="en-US" sz="1800" dirty="0"/>
          </a:p>
        </p:txBody>
      </p:sp>
      <p:pic>
        <p:nvPicPr>
          <p:cNvPr id="2" name="Picture 1"/>
          <p:cNvPicPr>
            <a:picLocks noChangeAspect="1"/>
          </p:cNvPicPr>
          <p:nvPr/>
        </p:nvPicPr>
        <p:blipFill>
          <a:blip r:embed="rId2"/>
          <a:stretch>
            <a:fillRect/>
          </a:stretch>
        </p:blipFill>
        <p:spPr>
          <a:xfrm>
            <a:off x="4998720" y="1865541"/>
            <a:ext cx="3695700" cy="2653323"/>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617028" y="2402124"/>
            <a:ext cx="2743583" cy="1162212"/>
          </a:xfrm>
          <a:prstGeom prst="rect">
            <a:avLst/>
          </a:prstGeom>
          <a:ln>
            <a:solidFill>
              <a:srgbClr val="FF0000"/>
            </a:solidFill>
          </a:ln>
        </p:spPr>
      </p:pic>
    </p:spTree>
    <p:extLst>
      <p:ext uri="{BB962C8B-B14F-4D97-AF65-F5344CB8AC3E}">
        <p14:creationId xmlns:p14="http://schemas.microsoft.com/office/powerpoint/2010/main" val="29285138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2160" y="43740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Khóa chính </a:t>
            </a:r>
            <a:endParaRPr lang="en-US" altLang="en-US" sz="2200" dirty="0"/>
          </a:p>
        </p:txBody>
      </p:sp>
      <p:sp>
        <p:nvSpPr>
          <p:cNvPr id="10" name="Rectangle 9"/>
          <p:cNvSpPr/>
          <p:nvPr/>
        </p:nvSpPr>
        <p:spPr>
          <a:xfrm>
            <a:off x="113682" y="1168182"/>
            <a:ext cx="2348720"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dụ</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Khóa</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tổng</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hợp</a:t>
            </a:r>
            <a:endParaRPr lang="en-US" sz="1800" dirty="0"/>
          </a:p>
        </p:txBody>
      </p:sp>
      <p:pic>
        <p:nvPicPr>
          <p:cNvPr id="2" name="Picture 1"/>
          <p:cNvPicPr>
            <a:picLocks noChangeAspect="1"/>
          </p:cNvPicPr>
          <p:nvPr/>
        </p:nvPicPr>
        <p:blipFill>
          <a:blip r:embed="rId2"/>
          <a:stretch>
            <a:fillRect/>
          </a:stretch>
        </p:blipFill>
        <p:spPr>
          <a:xfrm>
            <a:off x="4998720" y="1865541"/>
            <a:ext cx="3695700" cy="2653323"/>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617028" y="2402124"/>
            <a:ext cx="2743583" cy="1162212"/>
          </a:xfrm>
          <a:prstGeom prst="rect">
            <a:avLst/>
          </a:prstGeom>
          <a:ln>
            <a:solidFill>
              <a:srgbClr val="FF0000"/>
            </a:solidFill>
          </a:ln>
        </p:spPr>
      </p:pic>
    </p:spTree>
    <p:extLst>
      <p:ext uri="{BB962C8B-B14F-4D97-AF65-F5344CB8AC3E}">
        <p14:creationId xmlns:p14="http://schemas.microsoft.com/office/powerpoint/2010/main" val="1974619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Dữ liệu Spring JPA </a:t>
            </a:r>
          </a:p>
        </p:txBody>
      </p:sp>
    </p:spTree>
    <p:extLst>
      <p:ext uri="{BB962C8B-B14F-4D97-AF65-F5344CB8AC3E}">
        <p14:creationId xmlns:p14="http://schemas.microsoft.com/office/powerpoint/2010/main" val="4980101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Một</a:t>
            </a:r>
            <a:r>
              <a:rPr lang="en-US" altLang="en-US" sz="2200" dirty="0" smtClean="0"/>
              <a: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60866" y="1294140"/>
            <a:ext cx="8729133" cy="757130"/>
          </a:xfrm>
          <a:prstGeom prst="rect">
            <a:avLst/>
          </a:prstGeom>
        </p:spPr>
        <p:txBody>
          <a:bodyPr wrap="square">
            <a:spAutoFit/>
          </a:bodyPr>
          <a:lstStyle/>
          <a:p>
            <a:pPr algn="just">
              <a:lnSpc>
                <a:spcPct val="120000"/>
              </a:lnSpc>
              <a:spcBef>
                <a:spcPts val="300"/>
              </a:spcBef>
              <a:spcAft>
                <a:spcPts val="300"/>
              </a:spcAft>
            </a:pPr>
            <a:r>
              <a:rPr lang="vi-VN" sz="1800" b="1" dirty="0">
                <a:latin typeface="Proxima Nova" panose="020B0604020202020204" charset="0"/>
                <a:ea typeface="Times New Roman" panose="02020603050405020304" pitchFamily="18" charset="0"/>
                <a:cs typeface="Times New Roman" panose="02020603050405020304" pitchFamily="18" charset="0"/>
              </a:rPr>
              <a:t>ORM</a:t>
            </a:r>
            <a:r>
              <a:rPr lang="vi-VN"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a:latin typeface="Proxima Nova" panose="020B0604020202020204" charset="0"/>
                <a:ea typeface="Times New Roman" panose="02020603050405020304" pitchFamily="18" charset="0"/>
                <a:cs typeface="Times New Roman" panose="02020603050405020304" pitchFamily="18" charset="0"/>
              </a:rPr>
              <a:t>(</a:t>
            </a:r>
            <a:r>
              <a:rPr lang="vi-VN" sz="1800" dirty="0">
                <a:latin typeface="Proxima Nova" panose="020B0604020202020204" charset="0"/>
                <a:ea typeface="Times New Roman" panose="02020603050405020304" pitchFamily="18" charset="0"/>
                <a:cs typeface="Times New Roman" panose="02020603050405020304" pitchFamily="18" charset="0"/>
              </a:rPr>
              <a:t>Object </a:t>
            </a:r>
            <a:r>
              <a:rPr lang="vi-VN" sz="1800" dirty="0">
                <a:latin typeface="Proxima Nova" panose="020B0604020202020204" charset="0"/>
                <a:ea typeface="Times New Roman" panose="02020603050405020304" pitchFamily="18" charset="0"/>
                <a:cs typeface="Times New Roman" panose="02020603050405020304" pitchFamily="18" charset="0"/>
              </a:rPr>
              <a:t>Relational </a:t>
            </a:r>
            <a:r>
              <a:rPr lang="vi-VN" sz="1800" dirty="0">
                <a:latin typeface="Proxima Nova" panose="020B0604020202020204" charset="0"/>
                <a:ea typeface="Times New Roman" panose="02020603050405020304" pitchFamily="18" charset="0"/>
                <a:cs typeface="Times New Roman" panose="02020603050405020304" pitchFamily="18" charset="0"/>
              </a:rPr>
              <a:t>Mapping</a:t>
            </a:r>
            <a:r>
              <a:rPr lang="en-US" sz="1800" dirty="0">
                <a:latin typeface="Proxima Nova" panose="020B0604020202020204" charset="0"/>
                <a:ea typeface="Times New Roman" panose="02020603050405020304" pitchFamily="18" charset="0"/>
                <a:cs typeface="Times New Roman" panose="02020603050405020304" pitchFamily="18" charset="0"/>
              </a:rPr>
              <a:t>)</a:t>
            </a:r>
            <a:r>
              <a:rPr lang="vi-VN"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là một công </a:t>
            </a:r>
            <a:r>
              <a:rPr lang="vi-VN" sz="1800" dirty="0">
                <a:latin typeface="Proxima Nova" panose="020B0604020202020204" charset="0"/>
                <a:ea typeface="Times New Roman" panose="02020603050405020304" pitchFamily="18" charset="0"/>
                <a:cs typeface="Times New Roman" panose="02020603050405020304" pitchFamily="18" charset="0"/>
              </a:rPr>
              <a:t>nghệ</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chuyển </a:t>
            </a:r>
            <a:r>
              <a:rPr lang="vi-VN" sz="1800" dirty="0">
                <a:latin typeface="Proxima Nova" panose="020B0604020202020204" charset="0"/>
                <a:ea typeface="Times New Roman" panose="02020603050405020304" pitchFamily="18" charset="0"/>
                <a:cs typeface="Times New Roman" panose="02020603050405020304" pitchFamily="18" charset="0"/>
              </a:rPr>
              <a:t>đổi dữ liệu từ ngôn ngữ hướng đối tượng sang </a:t>
            </a:r>
            <a:r>
              <a:rPr lang="en-US" sz="1800" dirty="0" err="1">
                <a:latin typeface="Proxima Nova" panose="020B0604020202020204" charset="0"/>
                <a:ea typeface="Times New Roman" panose="02020603050405020304" pitchFamily="18" charset="0"/>
                <a:cs typeface="Times New Roman" panose="02020603050405020304" pitchFamily="18" charset="0"/>
              </a:rPr>
              <a:t>mô</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hình</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cơ</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sở</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dữ</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liệu</a:t>
            </a:r>
            <a:r>
              <a:rPr lang="vi-VN"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quan hệ và ngược </a:t>
            </a:r>
            <a:r>
              <a:rPr lang="vi-VN" sz="1800" dirty="0">
                <a:latin typeface="Proxima Nova" panose="020B0604020202020204" charset="0"/>
                <a:ea typeface="Times New Roman" panose="02020603050405020304" pitchFamily="18" charset="0"/>
                <a:cs typeface="Times New Roman" panose="02020603050405020304" pitchFamily="18" charset="0"/>
              </a:rPr>
              <a:t>lại</a:t>
            </a:r>
            <a:r>
              <a:rPr lang="en-US" sz="1800" dirty="0">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Proxima Nova" panose="020B0604020202020204" charset="0"/>
              <a:ea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1411813" y="2197058"/>
            <a:ext cx="6185328" cy="2405712"/>
          </a:xfrm>
          <a:prstGeom prst="rect">
            <a:avLst/>
          </a:prstGeom>
        </p:spPr>
      </p:pic>
    </p:spTree>
    <p:extLst>
      <p:ext uri="{BB962C8B-B14F-4D97-AF65-F5344CB8AC3E}">
        <p14:creationId xmlns:p14="http://schemas.microsoft.com/office/powerpoint/2010/main" val="37553501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Một</a:t>
            </a:r>
            <a:r>
              <a:rPr lang="en-US" altLang="en-US" sz="2200" dirty="0" smtClean="0"/>
              <a: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60866" y="1088400"/>
            <a:ext cx="8729133" cy="1243417"/>
          </a:xfrm>
          <a:prstGeom prst="rect">
            <a:avLst/>
          </a:prstGeom>
        </p:spPr>
        <p:txBody>
          <a:bodyPr wrap="square">
            <a:spAutoFit/>
          </a:bodyPr>
          <a:lstStyle/>
          <a:p>
            <a:pPr algn="just">
              <a:lnSpc>
                <a:spcPct val="120000"/>
              </a:lnSpc>
              <a:spcBef>
                <a:spcPts val="300"/>
              </a:spcBef>
              <a:spcAft>
                <a:spcPts val="300"/>
              </a:spcAft>
            </a:pPr>
            <a:r>
              <a:rPr lang="vi-VN" sz="1800" b="1" dirty="0">
                <a:latin typeface="Proxima Nova" panose="020B0604020202020204" charset="0"/>
                <a:ea typeface="Times New Roman" panose="02020603050405020304" pitchFamily="18" charset="0"/>
                <a:cs typeface="Times New Roman" panose="02020603050405020304" pitchFamily="18" charset="0"/>
              </a:rPr>
              <a:t>ORM</a:t>
            </a:r>
            <a:r>
              <a:rPr lang="vi-VN" sz="1800" dirty="0">
                <a:latin typeface="Proxima Nova" panose="020B0604020202020204" charset="0"/>
                <a:ea typeface="Times New Roman" panose="02020603050405020304" pitchFamily="18" charset="0"/>
                <a:cs typeface="Times New Roman" panose="02020603050405020304" pitchFamily="18" charset="0"/>
              </a:rPr>
              <a:t> có khả năng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Làm</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việc</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với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các</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hệ</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quản</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trị</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cơ </a:t>
            </a:r>
            <a:r>
              <a:rPr lang="vi-VN" sz="1800" dirty="0">
                <a:latin typeface="Proxima Nova" panose="020B0604020202020204" charset="0"/>
                <a:ea typeface="Times New Roman" panose="02020603050405020304" pitchFamily="18" charset="0"/>
                <a:cs typeface="Times New Roman" panose="02020603050405020304" pitchFamily="18" charset="0"/>
              </a:rPr>
              <a:t>sở dữ </a:t>
            </a:r>
            <a:r>
              <a:rPr lang="vi-VN" sz="1800" dirty="0">
                <a:latin typeface="Proxima Nova" panose="020B0604020202020204" charset="0"/>
                <a:ea typeface="Times New Roman" panose="02020603050405020304" pitchFamily="18" charset="0"/>
                <a:cs typeface="Times New Roman" panose="02020603050405020304" pitchFamily="18" charset="0"/>
              </a:rPr>
              <a:t>liệu</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như</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SQL </a:t>
            </a:r>
            <a:r>
              <a:rPr lang="vi-VN" sz="1800" dirty="0">
                <a:latin typeface="Proxima Nova" panose="020B0604020202020204" charset="0"/>
                <a:ea typeface="Times New Roman" panose="02020603050405020304" pitchFamily="18" charset="0"/>
                <a:cs typeface="Times New Roman" panose="02020603050405020304" pitchFamily="18" charset="0"/>
              </a:rPr>
              <a:t>Server, MySQL, PostgreSQL, </a:t>
            </a:r>
            <a:r>
              <a:rPr lang="vi-VN" sz="1800" dirty="0">
                <a:latin typeface="Proxima Nova" panose="020B0604020202020204" charset="0"/>
                <a:ea typeface="Times New Roman" panose="02020603050405020304" pitchFamily="18" charset="0"/>
                <a:cs typeface="Times New Roman" panose="02020603050405020304" pitchFamily="18" charset="0"/>
              </a:rPr>
              <a:t>…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800" dirty="0">
                <a:latin typeface="Proxima Nova" panose="020B0604020202020204" charset="0"/>
                <a:ea typeface="Times New Roman" panose="02020603050405020304" pitchFamily="18" charset="0"/>
                <a:cs typeface="Times New Roman" panose="02020603050405020304" pitchFamily="18" charset="0"/>
              </a:rPr>
              <a:t>- X</a:t>
            </a:r>
            <a:r>
              <a:rPr lang="vi-VN" sz="1800" dirty="0">
                <a:latin typeface="Proxima Nova" panose="020B0604020202020204" charset="0"/>
                <a:ea typeface="Times New Roman" panose="02020603050405020304" pitchFamily="18" charset="0"/>
                <a:cs typeface="Times New Roman" panose="02020603050405020304" pitchFamily="18" charset="0"/>
              </a:rPr>
              <a:t>ử </a:t>
            </a:r>
            <a:r>
              <a:rPr lang="vi-VN" sz="1800" dirty="0">
                <a:latin typeface="Proxima Nova" panose="020B0604020202020204" charset="0"/>
                <a:ea typeface="Times New Roman" panose="02020603050405020304" pitchFamily="18" charset="0"/>
                <a:cs typeface="Times New Roman" panose="02020603050405020304" pitchFamily="18" charset="0"/>
              </a:rPr>
              <a:t>lý các thao </a:t>
            </a:r>
            <a:r>
              <a:rPr lang="vi-VN" sz="1800" dirty="0">
                <a:latin typeface="Proxima Nova" panose="020B0604020202020204" charset="0"/>
                <a:ea typeface="Times New Roman" panose="02020603050405020304" pitchFamily="18" charset="0"/>
                <a:cs typeface="Times New Roman" panose="02020603050405020304" pitchFamily="18" charset="0"/>
              </a:rPr>
              <a:t>tác</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INSERT</a:t>
            </a:r>
            <a:r>
              <a:rPr lang="vi-VN" sz="1800" dirty="0">
                <a:latin typeface="Proxima Nova" panose="020B0604020202020204" charset="0"/>
                <a:ea typeface="Times New Roman" panose="02020603050405020304" pitchFamily="18" charset="0"/>
                <a:cs typeface="Times New Roman" panose="02020603050405020304" pitchFamily="18" charset="0"/>
              </a:rPr>
              <a:t>, UPDATE, DELETE, SELECT, </a:t>
            </a:r>
            <a:r>
              <a:rPr lang="vi-VN" sz="1800" dirty="0">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11912" y="2398852"/>
            <a:ext cx="6866615" cy="2696942"/>
          </a:xfrm>
          <a:prstGeom prst="rect">
            <a:avLst/>
          </a:prstGeom>
        </p:spPr>
      </p:pic>
    </p:spTree>
    <p:extLst>
      <p:ext uri="{BB962C8B-B14F-4D97-AF65-F5344CB8AC3E}">
        <p14:creationId xmlns:p14="http://schemas.microsoft.com/office/powerpoint/2010/main" val="23287864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Một</a:t>
            </a:r>
            <a:r>
              <a:rPr lang="en-US" altLang="en-US" sz="2200" dirty="0" smtClean="0"/>
              <a: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60866" y="1156980"/>
            <a:ext cx="8729133" cy="923330"/>
          </a:xfrm>
          <a:prstGeom prst="rect">
            <a:avLst/>
          </a:prstGeom>
        </p:spPr>
        <p:txBody>
          <a:bodyPr wrap="square">
            <a:spAutoFit/>
          </a:bodyPr>
          <a:lstStyle/>
          <a:p>
            <a:pPr algn="just">
              <a:lnSpc>
                <a:spcPct val="150000"/>
              </a:lnSpc>
              <a:spcBef>
                <a:spcPts val="300"/>
              </a:spcBef>
              <a:spcAft>
                <a:spcPts val="300"/>
              </a:spcAft>
            </a:pPr>
            <a:r>
              <a:rPr lang="en-US" sz="1800" b="1" dirty="0">
                <a:latin typeface="Proxima Nova" panose="020B0604020202020204" charset="0"/>
                <a:ea typeface="Times New Roman" panose="02020603050405020304" pitchFamily="18" charset="0"/>
                <a:cs typeface="Times New Roman" panose="02020603050405020304" pitchFamily="18" charset="0"/>
              </a:rPr>
              <a:t>J</a:t>
            </a:r>
            <a:r>
              <a:rPr lang="vi-VN" sz="1800" b="1" dirty="0">
                <a:latin typeface="Proxima Nova" panose="020B0604020202020204" charset="0"/>
                <a:ea typeface="Times New Roman" panose="02020603050405020304" pitchFamily="18" charset="0"/>
                <a:cs typeface="Times New Roman" panose="02020603050405020304" pitchFamily="18" charset="0"/>
              </a:rPr>
              <a:t>P</a:t>
            </a:r>
            <a:r>
              <a:rPr lang="vi-VN" sz="1800" b="1" dirty="0">
                <a:latin typeface="Proxima Nova" panose="020B0604020202020204" charset="0"/>
                <a:ea typeface="Times New Roman" panose="02020603050405020304" pitchFamily="18" charset="0"/>
                <a:cs typeface="Times New Roman" panose="02020603050405020304" pitchFamily="18" charset="0"/>
              </a:rPr>
              <a:t>A </a:t>
            </a:r>
            <a:r>
              <a:rPr lang="en-US" sz="1800" dirty="0">
                <a:latin typeface="Proxima Nova" panose="020B0604020202020204" charset="0"/>
                <a:ea typeface="Times New Roman" panose="02020603050405020304" pitchFamily="18" charset="0"/>
                <a:cs typeface="Times New Roman" panose="02020603050405020304" pitchFamily="18" charset="0"/>
              </a:rPr>
              <a:t>(</a:t>
            </a:r>
            <a:r>
              <a:rPr lang="vi-VN" sz="1800" dirty="0">
                <a:latin typeface="Proxima Nova" panose="020B0604020202020204" charset="0"/>
                <a:ea typeface="Times New Roman" panose="02020603050405020304" pitchFamily="18" charset="0"/>
                <a:cs typeface="Times New Roman" panose="02020603050405020304" pitchFamily="18" charset="0"/>
              </a:rPr>
              <a:t>Java </a:t>
            </a:r>
            <a:r>
              <a:rPr lang="vi-VN" sz="1800" dirty="0">
                <a:latin typeface="Proxima Nova" panose="020B0604020202020204" charset="0"/>
                <a:ea typeface="Times New Roman" panose="02020603050405020304" pitchFamily="18" charset="0"/>
                <a:cs typeface="Times New Roman" panose="02020603050405020304" pitchFamily="18" charset="0"/>
              </a:rPr>
              <a:t>Persistence </a:t>
            </a:r>
            <a:r>
              <a:rPr lang="vi-VN" sz="1800" dirty="0">
                <a:latin typeface="Proxima Nova" panose="020B0604020202020204" charset="0"/>
                <a:ea typeface="Times New Roman" panose="02020603050405020304" pitchFamily="18" charset="0"/>
                <a:cs typeface="Times New Roman" panose="02020603050405020304" pitchFamily="18" charset="0"/>
              </a:rPr>
              <a:t>API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a:latin typeface="Proxima Nova" panose="020B0604020202020204" charset="0"/>
                <a:ea typeface="Times New Roman" panose="02020603050405020304" pitchFamily="18" charset="0"/>
                <a:cs typeface="Times New Roman" panose="02020603050405020304" pitchFamily="18" charset="0"/>
              </a:rPr>
              <a:t>L</a:t>
            </a:r>
            <a:r>
              <a:rPr lang="vi-VN" sz="1800" dirty="0">
                <a:latin typeface="Proxima Nova" panose="020B0604020202020204" charset="0"/>
                <a:ea typeface="Times New Roman" panose="02020603050405020304" pitchFamily="18" charset="0"/>
                <a:cs typeface="Times New Roman" panose="02020603050405020304" pitchFamily="18" charset="0"/>
              </a:rPr>
              <a:t>à </a:t>
            </a:r>
            <a:r>
              <a:rPr lang="vi-VN" sz="1800" dirty="0">
                <a:latin typeface="Proxima Nova" panose="020B0604020202020204" charset="0"/>
                <a:ea typeface="Times New Roman" panose="02020603050405020304" pitchFamily="18" charset="0"/>
                <a:cs typeface="Times New Roman" panose="02020603050405020304" pitchFamily="18" charset="0"/>
              </a:rPr>
              <a:t>một đặc tả </a:t>
            </a:r>
            <a:r>
              <a:rPr lang="vi-VN" sz="1800" dirty="0">
                <a:latin typeface="Proxima Nova" panose="020B0604020202020204" charset="0"/>
                <a:ea typeface="Times New Roman" panose="02020603050405020304" pitchFamily="18" charset="0"/>
                <a:cs typeface="Times New Roman" panose="02020603050405020304" pitchFamily="18" charset="0"/>
              </a:rPr>
              <a:t>cho </a:t>
            </a:r>
            <a:r>
              <a:rPr lang="vi-VN" sz="1800" dirty="0">
                <a:latin typeface="Proxima Nova" panose="020B0604020202020204" charset="0"/>
                <a:ea typeface="Times New Roman" panose="02020603050405020304" pitchFamily="18" charset="0"/>
                <a:cs typeface="Times New Roman" panose="02020603050405020304" pitchFamily="18" charset="0"/>
              </a:rPr>
              <a:t>việc ánh xạ giữa các đối tượng Java với cơ sở dữ liệu quan hệ sử dụng công nghệ </a:t>
            </a:r>
            <a:r>
              <a:rPr lang="vi-VN" sz="1800" dirty="0">
                <a:latin typeface="Proxima Nova" panose="020B0604020202020204" charset="0"/>
                <a:ea typeface="Times New Roman" panose="02020603050405020304" pitchFamily="18" charset="0"/>
                <a:cs typeface="Times New Roman" panose="02020603050405020304" pitchFamily="18" charset="0"/>
              </a:rPr>
              <a:t>ORM </a:t>
            </a:r>
            <a:endParaRPr lang="en-US" sz="1800" dirty="0">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329689" y="2068830"/>
            <a:ext cx="5890311" cy="3006090"/>
          </a:xfrm>
          <a:prstGeom prst="rect">
            <a:avLst/>
          </a:prstGeom>
        </p:spPr>
      </p:pic>
    </p:spTree>
    <p:extLst>
      <p:ext uri="{BB962C8B-B14F-4D97-AF65-F5344CB8AC3E}">
        <p14:creationId xmlns:p14="http://schemas.microsoft.com/office/powerpoint/2010/main" val="521561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Một</a:t>
            </a:r>
            <a:r>
              <a:rPr lang="en-US" altLang="en-US" sz="2200" dirty="0" smtClean="0"/>
              <a:t> </a:t>
            </a:r>
            <a:r>
              <a:rPr lang="en-US" altLang="en-US" sz="2200" dirty="0" err="1" smtClean="0"/>
              <a:t>số</a:t>
            </a:r>
            <a:r>
              <a:rPr lang="en-US" altLang="en-US" sz="2200" dirty="0" smtClean="0"/>
              <a:t> </a:t>
            </a:r>
            <a:r>
              <a:rPr lang="en-US" altLang="en-US" sz="2200" dirty="0" err="1" smtClean="0"/>
              <a:t>khái</a:t>
            </a:r>
            <a:r>
              <a:rPr lang="en-US" altLang="en-US" sz="2200" dirty="0" smtClean="0"/>
              <a:t> </a:t>
            </a:r>
            <a:r>
              <a:rPr lang="en-US" altLang="en-US" sz="2200" dirty="0" err="1" smtClean="0"/>
              <a:t>niệm</a:t>
            </a:r>
            <a:endParaRPr lang="en-US" altLang="en-US" sz="2200" dirty="0"/>
          </a:p>
        </p:txBody>
      </p:sp>
      <p:sp>
        <p:nvSpPr>
          <p:cNvPr id="7" name="Rectangle 6"/>
          <p:cNvSpPr/>
          <p:nvPr/>
        </p:nvSpPr>
        <p:spPr>
          <a:xfrm>
            <a:off x="145626" y="1096020"/>
            <a:ext cx="8729133" cy="923330"/>
          </a:xfrm>
          <a:prstGeom prst="rect">
            <a:avLst/>
          </a:prstGeom>
        </p:spPr>
        <p:txBody>
          <a:bodyPr wrap="square">
            <a:spAutoFit/>
          </a:bodyPr>
          <a:lstStyle/>
          <a:p>
            <a:pPr algn="just">
              <a:lnSpc>
                <a:spcPct val="150000"/>
              </a:lnSpc>
              <a:spcBef>
                <a:spcPts val="300"/>
              </a:spcBef>
              <a:spcAft>
                <a:spcPts val="300"/>
              </a:spcAft>
            </a:pPr>
            <a:r>
              <a:rPr lang="en-US" sz="1800" b="1" dirty="0">
                <a:latin typeface="Proxima Nova" panose="020B0604020202020204" charset="0"/>
                <a:ea typeface="Times New Roman" panose="02020603050405020304" pitchFamily="18" charset="0"/>
                <a:cs typeface="Times New Roman" panose="02020603050405020304" pitchFamily="18" charset="0"/>
              </a:rPr>
              <a:t>J</a:t>
            </a:r>
            <a:r>
              <a:rPr lang="vi-VN" sz="1800" b="1" dirty="0">
                <a:latin typeface="Proxima Nova" panose="020B0604020202020204" charset="0"/>
                <a:ea typeface="Times New Roman" panose="02020603050405020304" pitchFamily="18" charset="0"/>
                <a:cs typeface="Times New Roman" panose="02020603050405020304" pitchFamily="18" charset="0"/>
              </a:rPr>
              <a:t>PA </a:t>
            </a:r>
            <a:r>
              <a:rPr lang="en-US" sz="1800" dirty="0">
                <a:latin typeface="Proxima Nova" panose="020B0604020202020204" charset="0"/>
                <a:ea typeface="Times New Roman" panose="02020603050405020304" pitchFamily="18" charset="0"/>
                <a:cs typeface="Times New Roman" panose="02020603050405020304" pitchFamily="18" charset="0"/>
              </a:rPr>
              <a:t>(</a:t>
            </a:r>
            <a:r>
              <a:rPr lang="vi-VN" sz="1800" dirty="0">
                <a:latin typeface="Proxima Nova" panose="020B0604020202020204" charset="0"/>
                <a:ea typeface="Times New Roman" panose="02020603050405020304" pitchFamily="18" charset="0"/>
                <a:cs typeface="Times New Roman" panose="02020603050405020304" pitchFamily="18" charset="0"/>
              </a:rPr>
              <a:t>Java </a:t>
            </a:r>
            <a:r>
              <a:rPr lang="vi-VN" sz="1800" dirty="0">
                <a:latin typeface="Proxima Nova" panose="020B0604020202020204" charset="0"/>
                <a:ea typeface="Times New Roman" panose="02020603050405020304" pitchFamily="18" charset="0"/>
                <a:cs typeface="Times New Roman" panose="02020603050405020304" pitchFamily="18" charset="0"/>
              </a:rPr>
              <a:t>Persistence </a:t>
            </a:r>
            <a:r>
              <a:rPr lang="vi-VN" sz="1800" dirty="0">
                <a:latin typeface="Proxima Nova" panose="020B0604020202020204" charset="0"/>
                <a:ea typeface="Times New Roman" panose="02020603050405020304" pitchFamily="18" charset="0"/>
                <a:cs typeface="Times New Roman" panose="02020603050405020304" pitchFamily="18" charset="0"/>
              </a:rPr>
              <a:t>API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gồm</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tập </a:t>
            </a:r>
            <a:r>
              <a:rPr lang="vi-VN" sz="1800" dirty="0">
                <a:latin typeface="Proxima Nova" panose="020B0604020202020204" charset="0"/>
                <a:ea typeface="Times New Roman" panose="02020603050405020304" pitchFamily="18" charset="0"/>
                <a:cs typeface="Times New Roman" panose="02020603050405020304" pitchFamily="18" charset="0"/>
              </a:rPr>
              <a:t>hợp các lớp và phương thức để lưu trữ liên tục lượng dữ liệu khổng lồ vào cơ sở dữ </a:t>
            </a:r>
            <a:r>
              <a:rPr lang="vi-VN" sz="1800" dirty="0">
                <a:latin typeface="Proxima Nova" panose="020B0604020202020204" charset="0"/>
                <a:ea typeface="Times New Roman" panose="02020603050405020304" pitchFamily="18" charset="0"/>
                <a:cs typeface="Times New Roman" panose="02020603050405020304" pitchFamily="18" charset="0"/>
              </a:rPr>
              <a:t>liệu.</a:t>
            </a:r>
            <a:endParaRPr lang="en-US" sz="1800" dirty="0">
              <a:latin typeface="Proxima Nova" panose="020B0604020202020204" charset="0"/>
              <a:ea typeface="Times New Roman" panose="02020603050405020304" pitchFamily="18" charset="0"/>
              <a:cs typeface="Times New Roman" panose="02020603050405020304" pitchFamily="18" charset="0"/>
            </a:endParaRPr>
          </a:p>
        </p:txBody>
      </p:sp>
      <p:pic>
        <p:nvPicPr>
          <p:cNvPr id="1026" name="Picture 2" descr="jpa-architect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95" y="1971042"/>
            <a:ext cx="6245225" cy="317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0987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Mục</a:t>
            </a:r>
            <a:r>
              <a:rPr lang="en-US" altLang="en-US" sz="2200" dirty="0" smtClean="0"/>
              <a:t> </a:t>
            </a:r>
            <a:r>
              <a:rPr lang="en-US" altLang="en-US" sz="2200" dirty="0" err="1" smtClean="0"/>
              <a:t>đích</a:t>
            </a:r>
            <a:r>
              <a:rPr lang="en-US" altLang="en-US" sz="2200" dirty="0" smtClean="0"/>
              <a:t> </a:t>
            </a:r>
            <a:r>
              <a:rPr lang="en-US" altLang="en-US" sz="2200" dirty="0" err="1" smtClean="0"/>
              <a:t>sử</a:t>
            </a:r>
            <a:r>
              <a:rPr lang="en-US" altLang="en-US" sz="2200" dirty="0" smtClean="0"/>
              <a:t> </a:t>
            </a:r>
            <a:r>
              <a:rPr lang="en-US" altLang="en-US" sz="2200" dirty="0" err="1" smtClean="0"/>
              <a:t>dụng</a:t>
            </a:r>
            <a:r>
              <a:rPr lang="en-US" altLang="en-US" sz="2200" dirty="0" smtClean="0"/>
              <a:t> </a:t>
            </a:r>
            <a:r>
              <a:rPr lang="en-US" altLang="en-US" sz="2200" dirty="0" err="1" smtClean="0"/>
              <a:t>jpa</a:t>
            </a:r>
            <a:endParaRPr lang="en-US" altLang="en-US" sz="2200" dirty="0"/>
          </a:p>
        </p:txBody>
      </p:sp>
      <p:sp>
        <p:nvSpPr>
          <p:cNvPr id="7" name="Rectangle 6"/>
          <p:cNvSpPr/>
          <p:nvPr/>
        </p:nvSpPr>
        <p:spPr>
          <a:xfrm>
            <a:off x="145626" y="1134120"/>
            <a:ext cx="8884074" cy="3974229"/>
          </a:xfrm>
          <a:prstGeom prst="rect">
            <a:avLst/>
          </a:prstGeom>
        </p:spPr>
        <p:txBody>
          <a:bodyPr wrap="square">
            <a:spAutoFit/>
          </a:bodyPr>
          <a:lstStyle/>
          <a:p>
            <a:pPr algn="just">
              <a:lnSpc>
                <a:spcPct val="110000"/>
              </a:lnSpc>
              <a:spcBef>
                <a:spcPts val="300"/>
              </a:spcBef>
              <a:spcAft>
                <a:spcPts val="300"/>
              </a:spcAft>
            </a:pP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JPA đơn </a:t>
            </a:r>
            <a:r>
              <a:rPr lang="vi-VN" sz="1800" dirty="0">
                <a:latin typeface="Proxima Nova" panose="020B0604020202020204" charset="0"/>
                <a:ea typeface="Times New Roman" panose="02020603050405020304" pitchFamily="18" charset="0"/>
                <a:cs typeface="Times New Roman" panose="02020603050405020304" pitchFamily="18" charset="0"/>
              </a:rPr>
              <a:t>giản hơn và ít tốn công sức hơn so với JDBC, SQL và ánh xạ viết tay.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10000"/>
              </a:lnSpc>
              <a:spcBef>
                <a:spcPts val="300"/>
              </a:spcBef>
              <a:spcAft>
                <a:spcPts val="300"/>
              </a:spcAft>
            </a:pP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JPA </a:t>
            </a:r>
            <a:r>
              <a:rPr lang="vi-VN" sz="1800" dirty="0">
                <a:latin typeface="Proxima Nova" panose="020B0604020202020204" charset="0"/>
                <a:ea typeface="Times New Roman" panose="02020603050405020304" pitchFamily="18" charset="0"/>
                <a:cs typeface="Times New Roman" panose="02020603050405020304" pitchFamily="18" charset="0"/>
              </a:rPr>
              <a:t>phù hợp với các ứng dụng phức tạp không hướng đến hiệu năng.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10000"/>
              </a:lnSpc>
              <a:spcBef>
                <a:spcPts val="300"/>
              </a:spcBef>
              <a:spcAft>
                <a:spcPts val="300"/>
              </a:spcAft>
            </a:pPr>
            <a:r>
              <a:rPr lang="en-US" sz="1800" dirty="0">
                <a:latin typeface="Proxima Nova" panose="020B0604020202020204" charset="0"/>
                <a:ea typeface="Times New Roman" panose="02020603050405020304" pitchFamily="18" charset="0"/>
                <a:cs typeface="Times New Roman" panose="02020603050405020304" pitchFamily="18" charset="0"/>
              </a:rPr>
              <a:t>- D</a:t>
            </a:r>
            <a:r>
              <a:rPr lang="vi-VN" sz="1800" dirty="0">
                <a:latin typeface="Proxima Nova" panose="020B0604020202020204" charset="0"/>
                <a:ea typeface="Times New Roman" panose="02020603050405020304" pitchFamily="18" charset="0"/>
                <a:cs typeface="Times New Roman" panose="02020603050405020304" pitchFamily="18" charset="0"/>
              </a:rPr>
              <a:t>ữ </a:t>
            </a:r>
            <a:r>
              <a:rPr lang="vi-VN" sz="1800" dirty="0">
                <a:latin typeface="Proxima Nova" panose="020B0604020202020204" charset="0"/>
                <a:ea typeface="Times New Roman" panose="02020603050405020304" pitchFamily="18" charset="0"/>
                <a:cs typeface="Times New Roman" panose="02020603050405020304" pitchFamily="18" charset="0"/>
              </a:rPr>
              <a:t>liệu được biểu diễn bằng các đối tượng và lớp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10000"/>
              </a:lnSpc>
              <a:spcBef>
                <a:spcPts val="300"/>
              </a:spcBef>
              <a:spcAft>
                <a:spcPts val="300"/>
              </a:spcAft>
            </a:pPr>
            <a:r>
              <a:rPr lang="en-US"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JPA </a:t>
            </a:r>
            <a:r>
              <a:rPr lang="vi-VN" sz="1800" dirty="0">
                <a:latin typeface="Proxima Nova" panose="020B0604020202020204" charset="0"/>
                <a:ea typeface="Times New Roman" panose="02020603050405020304" pitchFamily="18" charset="0"/>
                <a:cs typeface="Times New Roman" panose="02020603050405020304" pitchFamily="18" charset="0"/>
              </a:rPr>
              <a:t>sử dụng POJO để biểu diễn dữ liệu liên tục giúp đơn giản hóa việc lập trình cơ sở dữ liệu. </a:t>
            </a:r>
          </a:p>
          <a:p>
            <a:pPr algn="just">
              <a:lnSpc>
                <a:spcPct val="11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JPA </a:t>
            </a:r>
            <a:r>
              <a:rPr lang="vi-VN" sz="1800" dirty="0">
                <a:latin typeface="Proxima Nova" panose="020B0604020202020204" charset="0"/>
                <a:ea typeface="Times New Roman" panose="02020603050405020304" pitchFamily="18" charset="0"/>
                <a:cs typeface="Times New Roman" panose="02020603050405020304" pitchFamily="18" charset="0"/>
              </a:rPr>
              <a:t>cho </a:t>
            </a:r>
            <a:r>
              <a:rPr lang="vi-VN" sz="1800" dirty="0">
                <a:latin typeface="Proxima Nova" panose="020B0604020202020204" charset="0"/>
                <a:ea typeface="Times New Roman" panose="02020603050405020304" pitchFamily="18" charset="0"/>
                <a:cs typeface="Times New Roman" panose="02020603050405020304" pitchFamily="18" charset="0"/>
              </a:rPr>
              <a:t>phép ánh xạ bằng XML hoặc sử dụng các chú thích Java.</a:t>
            </a:r>
          </a:p>
          <a:p>
            <a:pPr algn="just">
              <a:lnSpc>
                <a:spcPct val="11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JPA cho phép tránh viết DML bằng phương ngữ dành riêng cho cơ sở dữ liệu của SQL.</a:t>
            </a:r>
          </a:p>
          <a:p>
            <a:pPr algn="just">
              <a:lnSpc>
                <a:spcPct val="11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JPA cho phép lưu và tải các đối tượng và biểu đồ </a:t>
            </a:r>
            <a:r>
              <a:rPr lang="vi-VN" sz="1800" dirty="0">
                <a:latin typeface="Proxima Nova" panose="020B0604020202020204" charset="0"/>
                <a:ea typeface="Times New Roman" panose="02020603050405020304" pitchFamily="18" charset="0"/>
                <a:cs typeface="Times New Roman" panose="02020603050405020304" pitchFamily="18" charset="0"/>
              </a:rPr>
              <a:t>mà </a:t>
            </a:r>
            <a:r>
              <a:rPr lang="vi-VN" sz="1800" dirty="0">
                <a:latin typeface="Proxima Nova" panose="020B0604020202020204" charset="0"/>
                <a:ea typeface="Times New Roman" panose="02020603050405020304" pitchFamily="18" charset="0"/>
                <a:cs typeface="Times New Roman" panose="02020603050405020304" pitchFamily="18" charset="0"/>
              </a:rPr>
              <a:t>không cần bất kỳ ngôn ngữ DML nào.</a:t>
            </a:r>
          </a:p>
          <a:p>
            <a:pPr algn="just">
              <a:lnSpc>
                <a:spcPct val="11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a:latin typeface="Proxima Nova" panose="020B0604020202020204" charset="0"/>
                <a:ea typeface="Times New Roman" panose="02020603050405020304" pitchFamily="18" charset="0"/>
                <a:cs typeface="Times New Roman" panose="02020603050405020304" pitchFamily="18" charset="0"/>
              </a:rPr>
              <a:t>C</a:t>
            </a:r>
            <a:r>
              <a:rPr lang="vi-VN" sz="1800" dirty="0">
                <a:latin typeface="Proxima Nova" panose="020B0604020202020204" charset="0"/>
                <a:ea typeface="Times New Roman" panose="02020603050405020304" pitchFamily="18" charset="0"/>
                <a:cs typeface="Times New Roman" panose="02020603050405020304" pitchFamily="18" charset="0"/>
              </a:rPr>
              <a:t>ho </a:t>
            </a:r>
            <a:r>
              <a:rPr lang="vi-VN" sz="1800" dirty="0">
                <a:latin typeface="Proxima Nova" panose="020B0604020202020204" charset="0"/>
                <a:ea typeface="Times New Roman" panose="02020603050405020304" pitchFamily="18" charset="0"/>
                <a:cs typeface="Times New Roman" panose="02020603050405020304" pitchFamily="18" charset="0"/>
              </a:rPr>
              <a:t>phép biểu diễn các truy vấn dưới dạng các thực thể </a:t>
            </a:r>
            <a:r>
              <a:rPr lang="vi-VN" sz="1800" dirty="0">
                <a:latin typeface="Proxima Nova" panose="020B0604020202020204" charset="0"/>
                <a:ea typeface="Times New Roman" panose="02020603050405020304" pitchFamily="18" charset="0"/>
                <a:cs typeface="Times New Roman" panose="02020603050405020304" pitchFamily="18" charset="0"/>
              </a:rPr>
              <a:t>Java.</a:t>
            </a:r>
            <a:endParaRPr lang="vi-VN" sz="1800" dirty="0">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4171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a:t>
            </a:r>
            <a:r>
              <a:rPr lang="en-US" altLang="en-US" sz="2200" dirty="0" err="1" smtClean="0"/>
              <a:t>tính</a:t>
            </a:r>
            <a:r>
              <a:rPr lang="en-US" altLang="en-US" sz="2200" dirty="0" smtClean="0"/>
              <a:t> </a:t>
            </a:r>
            <a:r>
              <a:rPr lang="en-US" altLang="en-US" sz="2200" dirty="0" err="1" smtClean="0"/>
              <a:t>chất</a:t>
            </a:r>
            <a:r>
              <a:rPr lang="en-US" altLang="en-US" sz="2200" dirty="0" smtClean="0"/>
              <a:t> </a:t>
            </a:r>
            <a:r>
              <a:rPr lang="en-US" altLang="en-US" sz="2200" dirty="0" err="1" smtClean="0"/>
              <a:t>của</a:t>
            </a:r>
            <a:r>
              <a:rPr lang="en-US" altLang="en-US" sz="2200" dirty="0" smtClean="0"/>
              <a:t> </a:t>
            </a:r>
            <a:r>
              <a:rPr lang="en-US" altLang="en-US" sz="2200" dirty="0" err="1" smtClean="0"/>
              <a:t>jpa</a:t>
            </a:r>
            <a:endParaRPr lang="en-US" altLang="en-US" sz="2200" dirty="0"/>
          </a:p>
        </p:txBody>
      </p:sp>
      <p:sp>
        <p:nvSpPr>
          <p:cNvPr id="7" name="Rectangle 6"/>
          <p:cNvSpPr/>
          <p:nvPr/>
        </p:nvSpPr>
        <p:spPr>
          <a:xfrm>
            <a:off x="145626" y="1187460"/>
            <a:ext cx="8884074" cy="3462486"/>
          </a:xfrm>
          <a:prstGeom prst="rect">
            <a:avLst/>
          </a:prstGeom>
        </p:spPr>
        <p:txBody>
          <a:bodyPr wrap="square">
            <a:spAutoFit/>
          </a:bodyPr>
          <a:lstStyle/>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Là một kho lưu trữ mạnh mẽ và trừu tượng ánh xạ đối tượng tùy chỉnh.</a:t>
            </a:r>
          </a:p>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a:latin typeface="Proxima Nova" panose="020B0604020202020204" charset="0"/>
                <a:ea typeface="Times New Roman" panose="02020603050405020304" pitchFamily="18" charset="0"/>
                <a:cs typeface="Times New Roman" panose="02020603050405020304" pitchFamily="18" charset="0"/>
              </a:rPr>
              <a:t>M</a:t>
            </a:r>
            <a:r>
              <a:rPr lang="vi-VN" sz="1800" dirty="0">
                <a:latin typeface="Proxima Nova" panose="020B0604020202020204" charset="0"/>
                <a:ea typeface="Times New Roman" panose="02020603050405020304" pitchFamily="18" charset="0"/>
                <a:cs typeface="Times New Roman" panose="02020603050405020304" pitchFamily="18" charset="0"/>
              </a:rPr>
              <a:t>ột </a:t>
            </a:r>
            <a:r>
              <a:rPr lang="vi-VN" sz="1800" dirty="0">
                <a:latin typeface="Proxima Nova" panose="020B0604020202020204" charset="0"/>
                <a:ea typeface="Times New Roman" panose="02020603050405020304" pitchFamily="18" charset="0"/>
                <a:cs typeface="Times New Roman" panose="02020603050405020304" pitchFamily="18" charset="0"/>
              </a:rPr>
              <a:t>thực thể </a:t>
            </a:r>
            <a:r>
              <a:rPr lang="vi-VN" sz="1800" dirty="0">
                <a:latin typeface="Proxima Nova" panose="020B0604020202020204" charset="0"/>
                <a:ea typeface="Times New Roman" panose="02020603050405020304" pitchFamily="18" charset="0"/>
                <a:cs typeface="Times New Roman" panose="02020603050405020304" pitchFamily="18" charset="0"/>
              </a:rPr>
              <a:t>được </a:t>
            </a:r>
            <a:r>
              <a:rPr lang="vi-VN" sz="1800" dirty="0">
                <a:latin typeface="Proxima Nova" panose="020B0604020202020204" charset="0"/>
                <a:ea typeface="Times New Roman" panose="02020603050405020304" pitchFamily="18" charset="0"/>
                <a:cs typeface="Times New Roman" panose="02020603050405020304" pitchFamily="18" charset="0"/>
              </a:rPr>
              <a:t>lưu trữ một phần trong MySQL và Neo4j </a:t>
            </a:r>
            <a:endParaRPr lang="en-US" sz="1800" dirty="0">
              <a:latin typeface="Proxima Nova" panose="020B0604020202020204" charset="0"/>
              <a:ea typeface="Times New Roman" panose="02020603050405020304" pitchFamily="18" charset="0"/>
              <a:cs typeface="Times New Roman" panose="02020603050405020304" pitchFamily="18" charset="0"/>
            </a:endParaRPr>
          </a:p>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a:t>
            </a:r>
            <a:r>
              <a:rPr lang="vi-VN" sz="1800" dirty="0">
                <a:latin typeface="Proxima Nova" panose="020B0604020202020204" charset="0"/>
                <a:ea typeface="Times New Roman" panose="02020603050405020304" pitchFamily="18" charset="0"/>
                <a:cs typeface="Times New Roman" panose="02020603050405020304" pitchFamily="18" charset="0"/>
              </a:rPr>
              <a:t>Tự động tạo các truy vấn từ tên phương thức truy vấn.</a:t>
            </a:r>
          </a:p>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Các lớp cơ sở miền cung cấp các thuộc tính cơ bản.</a:t>
            </a:r>
          </a:p>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Hỗ trợ kiểm toán minh bạch.</a:t>
            </a:r>
          </a:p>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Khả năng tích hợp mã kho lưu trữ tùy chỉnh.</a:t>
            </a:r>
          </a:p>
          <a:p>
            <a:pPr algn="just">
              <a:lnSpc>
                <a:spcPct val="150000"/>
              </a:lnSpc>
              <a:spcBef>
                <a:spcPts val="300"/>
              </a:spcBef>
              <a:spcAft>
                <a:spcPts val="300"/>
              </a:spcAft>
            </a:pPr>
            <a:r>
              <a:rPr lang="vi-VN" sz="1800" dirty="0">
                <a:latin typeface="Proxima Nova" panose="020B0604020202020204" charset="0"/>
                <a:ea typeface="Times New Roman" panose="02020603050405020304" pitchFamily="18" charset="0"/>
                <a:cs typeface="Times New Roman" panose="02020603050405020304" pitchFamily="18" charset="0"/>
              </a:rPr>
              <a:t>- Dễ dàng để tích hợp với Spring Framework với không gian tên tùy </a:t>
            </a:r>
            <a:r>
              <a:rPr lang="en-US" sz="1800" dirty="0" err="1">
                <a:latin typeface="Proxima Nova" panose="020B0604020202020204" charset="0"/>
                <a:ea typeface="Times New Roman" panose="02020603050405020304" pitchFamily="18" charset="0"/>
                <a:cs typeface="Times New Roman" panose="02020603050405020304" pitchFamily="18" charset="0"/>
              </a:rPr>
              <a:t>biến</a:t>
            </a:r>
            <a:r>
              <a:rPr lang="en-US" sz="1800" dirty="0">
                <a:latin typeface="Proxima Nova" panose="020B0604020202020204" charset="0"/>
                <a:ea typeface="Times New Roman" panose="02020603050405020304" pitchFamily="18" charset="0"/>
                <a:cs typeface="Times New Roman" panose="02020603050405020304" pitchFamily="18" charset="0"/>
              </a:rPr>
              <a:t>.</a:t>
            </a:r>
            <a:endParaRPr lang="vi-VN" sz="1800" dirty="0">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64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Luồng </a:t>
            </a:r>
            <a:r>
              <a:rPr lang="nn-NO" altLang="en-US" sz="2200" dirty="0"/>
              <a:t>JDBC</a:t>
            </a:r>
            <a:endParaRPr lang="en-US" altLang="en-US" sz="2200" dirty="0"/>
          </a:p>
        </p:txBody>
      </p:sp>
      <p:pic>
        <p:nvPicPr>
          <p:cNvPr id="1026" name="Picture 2" descr="https://media.geeksforgeeks.org/wp-content/uploads/20210729165249/JavaApp.png"/>
          <p:cNvPicPr>
            <a:picLocks noChangeAspect="1" noChangeArrowheads="1"/>
          </p:cNvPicPr>
          <p:nvPr/>
        </p:nvPicPr>
        <p:blipFill rotWithShape="1">
          <a:blip r:embed="rId2">
            <a:extLst>
              <a:ext uri="{28A0092B-C50C-407E-A947-70E740481C1C}">
                <a14:useLocalDpi xmlns:a14="http://schemas.microsoft.com/office/drawing/2010/main" val="0"/>
              </a:ext>
            </a:extLst>
          </a:blip>
          <a:srcRect l="3916" t="5840" b="14038"/>
          <a:stretch/>
        </p:blipFill>
        <p:spPr bwMode="auto">
          <a:xfrm>
            <a:off x="243839" y="1874520"/>
            <a:ext cx="8488345" cy="30861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87833" y="1343442"/>
            <a:ext cx="3110147" cy="369332"/>
          </a:xfrm>
          <a:prstGeom prst="rect">
            <a:avLst/>
          </a:prstGeom>
        </p:spPr>
        <p:txBody>
          <a:bodyPr wrap="none">
            <a:spAutoFit/>
          </a:bodyPr>
          <a:lstStyle/>
          <a:p>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thực</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tế</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về</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luồng</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nn-NO" altLang="en-US" sz="1800" dirty="0"/>
              <a:t>JDBC</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a:p>
        </p:txBody>
      </p:sp>
    </p:spTree>
    <p:extLst>
      <p:ext uri="{BB962C8B-B14F-4D97-AF65-F5344CB8AC3E}">
        <p14:creationId xmlns:p14="http://schemas.microsoft.com/office/powerpoint/2010/main" val="1652561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Kiến</a:t>
            </a:r>
            <a:r>
              <a:rPr lang="en-US" altLang="en-US" sz="2200" dirty="0" smtClean="0"/>
              <a:t> </a:t>
            </a:r>
            <a:r>
              <a:rPr lang="en-US" altLang="en-US" sz="2200" dirty="0" err="1" smtClean="0"/>
              <a:t>trúc</a:t>
            </a:r>
            <a:r>
              <a:rPr lang="en-US" altLang="en-US" sz="2200" dirty="0" smtClean="0"/>
              <a:t> </a:t>
            </a:r>
            <a:r>
              <a:rPr lang="en-US" altLang="en-US" sz="2200" dirty="0" err="1" smtClean="0"/>
              <a:t>JPA</a:t>
            </a:r>
            <a:endParaRPr lang="en-US" altLang="en-US" sz="2200" dirty="0"/>
          </a:p>
        </p:txBody>
      </p:sp>
      <p:pic>
        <p:nvPicPr>
          <p:cNvPr id="2050" name="Picture 2" descr="JPA Class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4" y="1363980"/>
            <a:ext cx="6275705" cy="37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372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Kiến</a:t>
            </a:r>
            <a:r>
              <a:rPr lang="en-US" altLang="en-US" sz="2200" dirty="0" smtClean="0"/>
              <a:t> </a:t>
            </a:r>
            <a:r>
              <a:rPr lang="en-US" altLang="en-US" sz="2200" dirty="0" err="1" smtClean="0"/>
              <a:t>trúc</a:t>
            </a:r>
            <a:r>
              <a:rPr lang="en-US" altLang="en-US" sz="2200" dirty="0" smtClean="0"/>
              <a:t> </a:t>
            </a:r>
            <a:r>
              <a:rPr lang="en-US" altLang="en-US" sz="2200" dirty="0" err="1" smtClean="0"/>
              <a:t>JPA</a:t>
            </a:r>
            <a:endParaRPr lang="en-US" altLang="en-US" sz="2200" dirty="0"/>
          </a:p>
        </p:txBody>
      </p:sp>
      <p:sp>
        <p:nvSpPr>
          <p:cNvPr id="3" name="Rectangle 2"/>
          <p:cNvSpPr/>
          <p:nvPr/>
        </p:nvSpPr>
        <p:spPr>
          <a:xfrm>
            <a:off x="65193" y="1199511"/>
            <a:ext cx="3406140" cy="2573012"/>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a:solidFill>
                  <a:srgbClr val="FF0000"/>
                </a:solidFill>
                <a:latin typeface="Proxima Nova" panose="020B0604020202020204" charset="0"/>
                <a:ea typeface="Calibri" panose="020F0502020204030204" pitchFamily="34" charset="0"/>
                <a:cs typeface="Times New Roman" panose="02020603050405020304" pitchFamily="18" charset="0"/>
              </a:rPr>
              <a:t>Persistence</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tĩnh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lấy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EntityManagerFactory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600"/>
              </a:spcBef>
              <a:spcAft>
                <a:spcPts val="600"/>
              </a:spcAft>
            </a:pP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FF0000"/>
                </a:solidFill>
                <a:latin typeface="Proxima Nova" panose="020B0604020202020204" charset="0"/>
                <a:ea typeface="Times New Roman" panose="02020603050405020304" pitchFamily="18" charset="0"/>
                <a:cs typeface="Times New Roman" panose="02020603050405020304" pitchFamily="18" charset="0"/>
              </a:rPr>
              <a:t>EntityManagerFactory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smtClean="0">
                <a:latin typeface="Proxima Nova" panose="020B0604020202020204" charset="0"/>
                <a:ea typeface="Calibri" panose="020F0502020204030204" pitchFamily="34" charset="0"/>
                <a:cs typeface="Times New Roman" panose="02020603050405020304" pitchFamily="18" charset="0"/>
              </a:rPr>
              <a:t>factory</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quản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lý</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nhiều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phiên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bản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EntityManager</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What's new in JPA 2.2? | Developing Middleware in Java E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7" y="1352239"/>
            <a:ext cx="5637322" cy="270329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203200" y="1208718"/>
            <a:ext cx="8695266" cy="402546"/>
          </a:xfrm>
          <a:prstGeom prst="rect">
            <a:avLst/>
          </a:prstGeom>
        </p:spPr>
        <p:txBody>
          <a:bodyPr wrap="square">
            <a:spAutoFit/>
          </a:bodyPr>
          <a:lstStyle/>
          <a:p>
            <a:pPr algn="just">
              <a:lnSpc>
                <a:spcPct val="120000"/>
              </a:lnSpc>
              <a:spcBef>
                <a:spcPts val="600"/>
              </a:spcBef>
              <a:spcAft>
                <a:spcPts val="6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0335" y="4386370"/>
            <a:ext cx="8865131" cy="757130"/>
          </a:xfrm>
          <a:prstGeom prst="rect">
            <a:avLst/>
          </a:prstGeom>
        </p:spPr>
        <p:txBody>
          <a:bodyPr wrap="square">
            <a:spAutoFit/>
          </a:bodyPr>
          <a:lstStyle/>
          <a:p>
            <a:pPr algn="just">
              <a:lnSpc>
                <a:spcPct val="12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EntityManager</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kiểm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soát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hoạt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tục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việc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Query.</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15546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Kiến</a:t>
            </a:r>
            <a:r>
              <a:rPr lang="en-US" altLang="en-US" sz="2200" dirty="0" smtClean="0"/>
              <a:t> </a:t>
            </a:r>
            <a:r>
              <a:rPr lang="en-US" altLang="en-US" sz="2200" dirty="0" err="1" smtClean="0"/>
              <a:t>trúc</a:t>
            </a:r>
            <a:r>
              <a:rPr lang="en-US" altLang="en-US" sz="2200" dirty="0" smtClean="0"/>
              <a:t> </a:t>
            </a:r>
            <a:r>
              <a:rPr lang="en-US" altLang="en-US" sz="2200" dirty="0" err="1" smtClean="0"/>
              <a:t>JPA</a:t>
            </a:r>
            <a:endParaRPr lang="en-US" altLang="en-US" sz="2200" dirty="0"/>
          </a:p>
        </p:txBody>
      </p:sp>
      <p:sp>
        <p:nvSpPr>
          <p:cNvPr id="3" name="Rectangle 2"/>
          <p:cNvSpPr/>
          <p:nvPr/>
        </p:nvSpPr>
        <p:spPr>
          <a:xfrm>
            <a:off x="66040" y="1136013"/>
            <a:ext cx="3210560" cy="2880917"/>
          </a:xfrm>
          <a:prstGeom prst="rect">
            <a:avLst/>
          </a:prstGeom>
        </p:spPr>
        <p:txBody>
          <a:bodyPr wrap="square">
            <a:spAutoFit/>
          </a:bodyPr>
          <a:lstStyle/>
          <a:p>
            <a:pPr algn="just">
              <a:lnSpc>
                <a:spcPct val="107000"/>
              </a:lnSpc>
              <a:spcBef>
                <a:spcPts val="300"/>
              </a:spcBef>
              <a:spcAft>
                <a:spcPts val="300"/>
              </a:spcAft>
            </a:pPr>
            <a:r>
              <a:rPr lang="en-US" sz="1600" b="1" dirty="0" smtClean="0">
                <a:latin typeface="Proxima Nova" panose="020B0604020202020204" charset="0"/>
                <a:ea typeface="Calibri" panose="020F0502020204030204" pitchFamily="34" charset="0"/>
                <a:cs typeface="Times New Roman" panose="02020603050405020304" pitchFamily="18" charset="0"/>
              </a:rPr>
              <a:t>- </a:t>
            </a:r>
            <a:r>
              <a:rPr lang="en-US" sz="1600" dirty="0" smtClean="0">
                <a:solidFill>
                  <a:srgbClr val="FF0000"/>
                </a:solidFill>
                <a:latin typeface="Proxima Nova" panose="020B0604020202020204" charset="0"/>
                <a:ea typeface="Calibri" panose="020F0502020204030204" pitchFamily="34" charset="0"/>
                <a:cs typeface="Times New Roman" panose="02020603050405020304" pitchFamily="18" charset="0"/>
              </a:rPr>
              <a:t>Entity</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đối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lưu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trữ</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lâu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dài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dưới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dạng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bản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ghi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cơ</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sở</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300"/>
              </a:spcBef>
              <a:spcAft>
                <a:spcPts val="300"/>
              </a:spcAft>
            </a:pPr>
            <a:r>
              <a:rPr lang="en-US" sz="1600" b="1" dirty="0" smtClean="0">
                <a:latin typeface="Proxima Nova" panose="020B0604020202020204" charset="0"/>
                <a:ea typeface="Calibri" panose="020F0502020204030204" pitchFamily="34" charset="0"/>
                <a:cs typeface="Times New Roman" panose="02020603050405020304" pitchFamily="18" charset="0"/>
              </a:rPr>
              <a:t>- </a:t>
            </a:r>
            <a:r>
              <a:rPr lang="en-US" sz="1600" dirty="0" smtClean="0">
                <a:solidFill>
                  <a:srgbClr val="FF0000"/>
                </a:solidFill>
                <a:latin typeface="Proxima Nova" panose="020B0604020202020204" charset="0"/>
                <a:ea typeface="Calibri" panose="020F0502020204030204" pitchFamily="34" charset="0"/>
                <a:cs typeface="Times New Roman" panose="02020603050405020304" pitchFamily="18" charset="0"/>
              </a:rPr>
              <a:t>Persistence Unit</a:t>
            </a:r>
            <a:r>
              <a:rPr lang="en-US" sz="1600" b="1" dirty="0" smtClean="0">
                <a:solidFill>
                  <a:srgbClr val="343A40"/>
                </a:solidFill>
                <a:latin typeface="Proxima Nova" panose="020B0604020202020204" charset="0"/>
                <a:ea typeface="Calibri" panose="020F0502020204030204" pitchFamily="34" charset="0"/>
                <a:cs typeface="Times New Roman" panose="02020603050405020304" pitchFamily="18" charset="0"/>
              </a:rPr>
              <a:t>: </a:t>
            </a:r>
            <a:r>
              <a:rPr lang="en-US" sz="1600" dirty="0" err="1" smtClean="0">
                <a:solidFill>
                  <a:srgbClr val="343A40"/>
                </a:solidFill>
                <a:latin typeface="Proxima Nova" panose="020B0604020202020204" charset="0"/>
                <a:ea typeface="Calibri" panose="020F0502020204030204" pitchFamily="34" charset="0"/>
                <a:cs typeface="Times New Roman" panose="02020603050405020304" pitchFamily="18" charset="0"/>
              </a:rPr>
              <a:t>Đ</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ịnh</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nghĩa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tập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hợp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tất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cả</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07000"/>
              </a:lnSpc>
              <a:spcBef>
                <a:spcPts val="300"/>
              </a:spcBef>
              <a:spcAft>
                <a:spcPts val="300"/>
              </a:spcAft>
            </a:pP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EntityTransaction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mối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liên</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hệ</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1-1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EntityManager</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hoạt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mỗi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EntityManager</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duy</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trì</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bởi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EntityTransaction</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4" descr="What's new in JPA 2.2? | Developing Middleware in Java E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607" y="1428446"/>
            <a:ext cx="5637322" cy="270329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76199" y="4368097"/>
            <a:ext cx="8983134" cy="619272"/>
          </a:xfrm>
          <a:prstGeom prst="rect">
            <a:avLst/>
          </a:prstGeom>
        </p:spPr>
        <p:txBody>
          <a:bodyPr wrap="square">
            <a:spAutoFit/>
          </a:bodyPr>
          <a:lstStyle/>
          <a:p>
            <a:pPr algn="just">
              <a:lnSpc>
                <a:spcPct val="107000"/>
              </a:lnSpc>
              <a:spcAft>
                <a:spcPts val="800"/>
              </a:spcAft>
            </a:pPr>
            <a:r>
              <a:rPr lang="en-US" sz="1600" dirty="0">
                <a:latin typeface="Proxima Nova" panose="020B0604020202020204" charset="0"/>
                <a:ea typeface="Calibri" panose="020F0502020204030204" pitchFamily="34" charset="0"/>
                <a:cs typeface="Times New Roman" panose="02020603050405020304" pitchFamily="18" charset="0"/>
              </a:rPr>
              <a:t>- </a:t>
            </a:r>
            <a:r>
              <a:rPr lang="en-US" sz="1600" dirty="0">
                <a:solidFill>
                  <a:srgbClr val="FF0000"/>
                </a:solidFill>
                <a:latin typeface="Proxima Nova" panose="020B0604020202020204" charset="0"/>
                <a:ea typeface="Calibri" panose="020F0502020204030204" pitchFamily="34" charset="0"/>
                <a:cs typeface="Times New Roman" panose="02020603050405020304" pitchFamily="18" charset="0"/>
              </a:rPr>
              <a:t>Query</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giao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diện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triển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khai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bởi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mỗi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cung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JPA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đối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quan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hệ</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thảo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mãn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điều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kiện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ra.</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70086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Mối</a:t>
            </a:r>
            <a:r>
              <a:rPr lang="en-US" altLang="en-US" sz="2200" dirty="0" smtClean="0"/>
              <a:t> </a:t>
            </a:r>
            <a:r>
              <a:rPr lang="en-US" altLang="en-US" sz="2200" dirty="0" err="1" smtClean="0"/>
              <a:t>quan</a:t>
            </a:r>
            <a:r>
              <a:rPr lang="en-US" altLang="en-US" sz="2200" dirty="0" smtClean="0"/>
              <a:t> </a:t>
            </a:r>
            <a:r>
              <a:rPr lang="en-US" altLang="en-US" sz="2200" dirty="0" err="1" smtClean="0"/>
              <a:t>hệ</a:t>
            </a:r>
            <a:r>
              <a:rPr lang="en-US" altLang="en-US" sz="2200" dirty="0" smtClean="0"/>
              <a:t> </a:t>
            </a:r>
            <a:r>
              <a:rPr lang="en-US" altLang="en-US" sz="2200" dirty="0" err="1" smtClean="0"/>
              <a:t>lớp</a:t>
            </a:r>
            <a:r>
              <a:rPr lang="en-US" altLang="en-US" sz="2200" dirty="0" smtClean="0"/>
              <a:t> </a:t>
            </a:r>
            <a:r>
              <a:rPr lang="en-US" altLang="en-US" sz="2200" dirty="0" err="1" smtClean="0"/>
              <a:t>JPA</a:t>
            </a:r>
            <a:endParaRPr lang="en-US" altLang="en-US" sz="2200" dirty="0"/>
          </a:p>
        </p:txBody>
      </p:sp>
      <p:pic>
        <p:nvPicPr>
          <p:cNvPr id="4098" name="Picture 2" descr="JPA Class Relationsh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882" y="1549400"/>
            <a:ext cx="4361450" cy="326356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0" y="1216784"/>
            <a:ext cx="4572000" cy="3926716"/>
          </a:xfrm>
          <a:prstGeom prst="rect">
            <a:avLst/>
          </a:prstGeom>
        </p:spPr>
        <p:txBody>
          <a:bodyPr>
            <a:spAutoFit/>
          </a:bodyPr>
          <a:lstStyle/>
          <a:p>
            <a:pPr algn="just">
              <a:lnSpc>
                <a:spcPts val="1875"/>
              </a:lnSpc>
              <a:spcBef>
                <a:spcPts val="300"/>
              </a:spcBef>
              <a:spcAft>
                <a:spcPts val="800"/>
              </a:spcAft>
            </a:pPr>
            <a:r>
              <a:rPr lang="en-US"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Mối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quan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hệ</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giữa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EntiyTransaction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một-một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Có</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phiên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bản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EntityTransaction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cho</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mỗi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thao</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tác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a:t>
            </a:r>
          </a:p>
          <a:p>
            <a:pPr algn="just">
              <a:lnSpc>
                <a:spcPts val="1875"/>
              </a:lnSpc>
              <a:spcBef>
                <a:spcPts val="300"/>
              </a:spcBef>
              <a:spcAft>
                <a:spcPts val="800"/>
              </a:spcAft>
            </a:pP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Mối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quan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hệ</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giữa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EntityManageFactory</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EntiyManager</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một-nhiều</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lớp</a:t>
            </a:r>
            <a:r>
              <a:rPr lang="en-US" sz="1600" dirty="0">
                <a:latin typeface="Proxima Nova" panose="020B0604020202020204" charset="0"/>
                <a:ea typeface="Times New Roman" panose="02020603050405020304" pitchFamily="18" charset="0"/>
                <a:cs typeface="Times New Roman" panose="02020603050405020304" pitchFamily="18" charset="0"/>
              </a:rPr>
              <a:t> factory  </a:t>
            </a:r>
            <a:r>
              <a:rPr lang="en-US" sz="1600" dirty="0" err="1">
                <a:latin typeface="Proxima Nova" panose="020B0604020202020204" charset="0"/>
                <a:ea typeface="Times New Roman" panose="02020603050405020304" pitchFamily="18" charset="0"/>
                <a:cs typeface="Times New Roman" panose="02020603050405020304" pitchFamily="18" charset="0"/>
              </a:rPr>
              <a:t>đối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với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hiện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a:t>
            </a:r>
          </a:p>
          <a:p>
            <a:pPr algn="just">
              <a:lnSpc>
                <a:spcPts val="1875"/>
              </a:lnSpc>
              <a:spcBef>
                <a:spcPts val="300"/>
              </a:spcBef>
              <a:spcAft>
                <a:spcPts val="800"/>
              </a:spcAft>
            </a:pP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Mối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quan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hệ</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giữa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a:latin typeface="Proxima Nova" panose="020B0604020202020204" charset="0"/>
                <a:ea typeface="Times New Roman" panose="02020603050405020304" pitchFamily="18" charset="0"/>
                <a:cs typeface="Times New Roman" panose="02020603050405020304" pitchFamily="18" charset="0"/>
              </a:rPr>
              <a:t>Query </a:t>
            </a:r>
            <a:r>
              <a:rPr lang="en-US" sz="1600" dirty="0" err="1">
                <a:latin typeface="Proxima Nova" panose="020B0604020202020204" charset="0"/>
                <a:ea typeface="Times New Roman" panose="02020603050405020304" pitchFamily="18" charset="0"/>
                <a:cs typeface="Times New Roman" panose="02020603050405020304" pitchFamily="18" charset="0"/>
              </a:rPr>
              <a:t>là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một-nhiều</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có</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thực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hiện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bất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kỳ</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số</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lượng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truy</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vấn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nào</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bằng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cách</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sử</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dụng</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hiện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của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lớp</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a:t>
            </a:r>
          </a:p>
          <a:p>
            <a:pPr algn="just">
              <a:lnSpc>
                <a:spcPts val="1875"/>
              </a:lnSpc>
              <a:spcBef>
                <a:spcPts val="300"/>
              </a:spcBef>
              <a:spcAft>
                <a:spcPts val="800"/>
              </a:spcAft>
            </a:pP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Mối</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quan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hệ</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giữa</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và</a:t>
            </a:r>
            <a:r>
              <a:rPr lang="en-US" sz="1600" dirty="0">
                <a:latin typeface="Proxima Nova" panose="020B0604020202020204" charset="0"/>
                <a:ea typeface="Times New Roman" panose="02020603050405020304" pitchFamily="18" charset="0"/>
                <a:cs typeface="Times New Roman" panose="02020603050405020304" pitchFamily="18" charset="0"/>
              </a:rPr>
              <a:t> Entity </a:t>
            </a:r>
            <a:r>
              <a:rPr lang="en-US" sz="1600" dirty="0" err="1">
                <a:latin typeface="Proxima Nova" panose="020B0604020202020204" charset="0"/>
                <a:ea typeface="Times New Roman" panose="02020603050405020304" pitchFamily="18" charset="0"/>
                <a:cs typeface="Times New Roman" panose="02020603050405020304" pitchFamily="18" charset="0"/>
              </a:rPr>
              <a:t>là</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một-nhiều</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một</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phiên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bản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EntityManager</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có</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quản</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lý</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nhiều</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Thực</a:t>
            </a:r>
            <a:r>
              <a:rPr lang="en-US" sz="1600" dirty="0">
                <a:latin typeface="Proxima Nova" panose="020B0604020202020204" charset="0"/>
                <a:ea typeface="Times New Roman" panose="02020603050405020304" pitchFamily="18" charset="0"/>
                <a:cs typeface="Times New Roman" panose="02020603050405020304" pitchFamily="18" charset="0"/>
              </a:rPr>
              <a:t> </a:t>
            </a:r>
            <a:r>
              <a:rPr lang="en-US" sz="1600" dirty="0" err="1">
                <a:latin typeface="Proxima Nova" panose="020B0604020202020204" charset="0"/>
                <a:ea typeface="Times New Roman" panose="02020603050405020304" pitchFamily="18" charset="0"/>
                <a:cs typeface="Times New Roman" panose="02020603050405020304" pitchFamily="18" charset="0"/>
              </a:rPr>
              <a:t>thể</a:t>
            </a:r>
            <a:r>
              <a:rPr lang="en-US" sz="1600" dirty="0">
                <a:latin typeface="Proxima Nova" panose="020B060402020202020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639999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170210" y="693990"/>
            <a:ext cx="8249890" cy="4090800"/>
          </a:xfrm>
          <a:prstGeom prst="rect">
            <a:avLst/>
          </a:prstGeom>
        </p:spPr>
        <p:txBody>
          <a:bodyPr spcFirstLastPara="1" wrap="square" lIns="91425" tIns="91425" rIns="91425" bIns="91425" anchor="ctr" anchorCtr="0">
            <a:normAutofit/>
          </a:bodyPr>
          <a:lstStyle/>
          <a:p>
            <a:pPr lvl="0">
              <a:lnSpc>
                <a:spcPct val="115000"/>
              </a:lnSpc>
            </a:pPr>
            <a:r>
              <a:rPr lang="vi-VN" dirty="0"/>
              <a:t>CÁC LOẠI ÁNH XẠ JPA</a:t>
            </a:r>
            <a:endParaRPr lang="vi-VN" dirty="0"/>
          </a:p>
        </p:txBody>
      </p:sp>
    </p:spTree>
    <p:extLst>
      <p:ext uri="{BB962C8B-B14F-4D97-AF65-F5344CB8AC3E}">
        <p14:creationId xmlns:p14="http://schemas.microsoft.com/office/powerpoint/2010/main" val="2137722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3" name="Rectangle 2"/>
          <p:cNvSpPr/>
          <p:nvPr/>
        </p:nvSpPr>
        <p:spPr>
          <a:xfrm>
            <a:off x="83820" y="1838400"/>
            <a:ext cx="3962400" cy="2763834"/>
          </a:xfrm>
          <a:prstGeom prst="rect">
            <a:avLst/>
          </a:prstGeom>
        </p:spPr>
        <p:txBody>
          <a:bodyPr wrap="square">
            <a:spAutoFit/>
          </a:bodyPr>
          <a:lstStyle/>
          <a:p>
            <a:pPr algn="just">
              <a:lnSpc>
                <a:spcPct val="120000"/>
              </a:lnSpc>
              <a:spcBef>
                <a:spcPts val="300"/>
              </a:spcBef>
              <a:spcAft>
                <a:spcPts val="300"/>
              </a:spcAft>
            </a:pP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1-1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hiện</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liên</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kết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giữa</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hiện</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của</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này</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hiện</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của</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khác</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endPar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6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cách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triển</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khai</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loại</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1-1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Spring Data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JPA</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1-1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khóa</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chính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chia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sẻ</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1-1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khóa</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ngoại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1-1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bảng</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kết</a:t>
            </a:r>
            <a:r>
              <a:rPr lang="en-US" sz="16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nối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l="1548" t="2534" r="6596" b="7018"/>
          <a:stretch/>
        </p:blipFill>
        <p:spPr>
          <a:xfrm>
            <a:off x="4249004" y="1973580"/>
            <a:ext cx="4803556" cy="2476500"/>
          </a:xfrm>
          <a:prstGeom prst="rect">
            <a:avLst/>
          </a:prstGeom>
          <a:ln>
            <a:solidFill>
              <a:srgbClr val="FF0000"/>
            </a:solidFill>
          </a:ln>
        </p:spPr>
      </p:pic>
    </p:spTree>
    <p:extLst>
      <p:ext uri="{BB962C8B-B14F-4D97-AF65-F5344CB8AC3E}">
        <p14:creationId xmlns:p14="http://schemas.microsoft.com/office/powerpoint/2010/main" val="31801043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02794" y="1282482"/>
            <a:ext cx="3831498" cy="338554"/>
          </a:xfrm>
          <a:prstGeom prst="rect">
            <a:avLst/>
          </a:prstGeom>
        </p:spPr>
        <p:txBody>
          <a:bodyPr wrap="none">
            <a:spAutoFit/>
          </a:bodyPr>
          <a:lstStyle/>
          <a:p>
            <a:r>
              <a:rPr lang="vi-VN" sz="1600" dirty="0"/>
              <a:t>Ánh xạ 1-1 với khóa chính được chia </a:t>
            </a:r>
            <a:r>
              <a:rPr lang="vi-VN" sz="1600" dirty="0" smtClean="0"/>
              <a:t>sẻ</a:t>
            </a:r>
            <a:endParaRPr lang="vi-VN" sz="1600" dirty="0"/>
          </a:p>
        </p:txBody>
      </p:sp>
      <p:sp>
        <p:nvSpPr>
          <p:cNvPr id="6" name="Rectangle 5"/>
          <p:cNvSpPr/>
          <p:nvPr/>
        </p:nvSpPr>
        <p:spPr>
          <a:xfrm>
            <a:off x="83820" y="1672751"/>
            <a:ext cx="4395047" cy="2846933"/>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smtClean="0">
                <a:latin typeface="Consolas" panose="020B0609020204030204" pitchFamily="49" charset="0"/>
              </a:rPr>
              <a:t>javax.persistence</a:t>
            </a:r>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200" dirty="0" smtClean="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tb_EntityA</a:t>
            </a:r>
            <a:r>
              <a:rPr lang="en-US" sz="1200" dirty="0">
                <a:solidFill>
                  <a:srgbClr val="646464"/>
                </a:solidFill>
                <a:latin typeface="Consolas" panose="020B0609020204030204" pitchFamily="49" charset="0"/>
              </a:rPr>
              <a:t>")</a:t>
            </a:r>
          </a:p>
          <a:p>
            <a:r>
              <a:rPr lang="en-US" sz="1200" dirty="0" smtClean="0">
                <a:solidFill>
                  <a:srgbClr val="7F0055"/>
                </a:solidFill>
                <a:latin typeface="Consolas" panose="020B0609020204030204" pitchFamily="49" charset="0"/>
              </a:rPr>
              <a:t>public</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EntityA</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a:latin typeface="Consolas" panose="020B0609020204030204" pitchFamily="49" charset="0"/>
              </a:rPr>
              <a:t>  </a:t>
            </a:r>
            <a:r>
              <a:rPr lang="en-US" sz="1200" dirty="0" err="1" smtClean="0">
                <a:solidFill>
                  <a:srgbClr val="646464"/>
                </a:solidFill>
                <a:latin typeface="Consolas" panose="020B0609020204030204" pitchFamily="49" charset="0"/>
              </a:rPr>
              <a:t>GeneratedValue</a:t>
            </a:r>
            <a:r>
              <a:rPr lang="en-US" sz="1200" dirty="0" smtClean="0">
                <a:solidFill>
                  <a:srgbClr val="646464"/>
                </a:solidFill>
                <a:latin typeface="Consolas" panose="020B0609020204030204" pitchFamily="49" charset="0"/>
              </a:rPr>
              <a:t>(strategy=</a:t>
            </a:r>
            <a:r>
              <a:rPr lang="en-US" sz="1200" dirty="0" err="1" smtClean="0">
                <a:solidFill>
                  <a:srgbClr val="646464"/>
                </a:solidFill>
                <a:latin typeface="Consolas" panose="020B0609020204030204" pitchFamily="49" charset="0"/>
              </a:rPr>
              <a:t>GenerationType.IDENTITY</a:t>
            </a:r>
            <a:r>
              <a:rPr lang="en-US" sz="1200" dirty="0">
                <a:solidFill>
                  <a:srgbClr val="646464"/>
                </a:solidFill>
                <a:latin typeface="Consolas" panose="020B0609020204030204" pitchFamily="49" charset="0"/>
              </a:rPr>
              <a:t>)</a:t>
            </a:r>
          </a:p>
          <a:p>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myIdA</a:t>
            </a:r>
            <a:r>
              <a:rPr lang="en-US" sz="1200" dirty="0">
                <a:latin typeface="Consolas" panose="020B0609020204030204" pitchFamily="49" charset="0"/>
              </a:rPr>
              <a:t>;</a:t>
            </a:r>
          </a:p>
          <a:p>
            <a:endParaRPr lang="en-US" sz="1200" dirty="0">
              <a:latin typeface="Consolas" panose="020B0609020204030204" pitchFamily="49" charset="0"/>
            </a:endParaRPr>
          </a:p>
          <a:p>
            <a:r>
              <a:rPr lang="en-US" sz="1100" dirty="0" smtClean="0">
                <a:latin typeface="Consolas" panose="020B0609020204030204" pitchFamily="49" charset="0"/>
              </a:rPr>
              <a:t>  </a:t>
            </a:r>
            <a:r>
              <a:rPr lang="en-US" sz="1100" dirty="0">
                <a:solidFill>
                  <a:srgbClr val="646464"/>
                </a:solidFill>
                <a:latin typeface="Consolas" panose="020B0609020204030204" pitchFamily="49" charset="0"/>
              </a:rPr>
              <a:t>@</a:t>
            </a:r>
            <a:r>
              <a:rPr lang="en-US" sz="1100" dirty="0" err="1" smtClean="0">
                <a:solidFill>
                  <a:srgbClr val="646464"/>
                </a:solidFill>
                <a:latin typeface="Consolas" panose="020B0609020204030204" pitchFamily="49" charset="0"/>
              </a:rPr>
              <a:t>OneToOne</a:t>
            </a:r>
            <a:r>
              <a:rPr lang="en-US" sz="1100" dirty="0" smtClean="0">
                <a:solidFill>
                  <a:srgbClr val="646464"/>
                </a:solidFill>
                <a:latin typeface="Consolas" panose="020B0609020204030204" pitchFamily="49" charset="0"/>
              </a:rPr>
              <a:t>(</a:t>
            </a:r>
            <a:r>
              <a:rPr lang="en-US" sz="1100" dirty="0" err="1" smtClean="0">
                <a:solidFill>
                  <a:srgbClr val="646464"/>
                </a:solidFill>
                <a:latin typeface="Consolas" panose="020B0609020204030204" pitchFamily="49" charset="0"/>
              </a:rPr>
              <a:t>mappedBy</a:t>
            </a:r>
            <a:r>
              <a:rPr lang="en-US" sz="1100" dirty="0" smtClean="0">
                <a:solidFill>
                  <a:srgbClr val="646464"/>
                </a:solidFill>
                <a:latin typeface="Consolas" panose="020B0609020204030204" pitchFamily="49" charset="0"/>
              </a:rPr>
              <a:t>=“</a:t>
            </a:r>
            <a:r>
              <a:rPr lang="en-US" sz="1100" dirty="0" err="1" smtClean="0">
                <a:solidFill>
                  <a:srgbClr val="646464"/>
                </a:solidFill>
                <a:latin typeface="Consolas" panose="020B0609020204030204" pitchFamily="49" charset="0"/>
              </a:rPr>
              <a:t>entityA</a:t>
            </a:r>
            <a:r>
              <a:rPr lang="en-US" sz="1100" dirty="0" smtClean="0">
                <a:solidFill>
                  <a:srgbClr val="646464"/>
                </a:solidFill>
                <a:latin typeface="Consolas" panose="020B0609020204030204" pitchFamily="49" charset="0"/>
              </a:rPr>
              <a:t>",cascade=</a:t>
            </a:r>
            <a:r>
              <a:rPr lang="en-US" sz="1100" dirty="0" err="1" smtClean="0">
                <a:solidFill>
                  <a:srgbClr val="646464"/>
                </a:solidFill>
                <a:latin typeface="Consolas" panose="020B0609020204030204" pitchFamily="49" charset="0"/>
              </a:rPr>
              <a:t>CascadeType.ALL</a:t>
            </a:r>
            <a:r>
              <a:rPr lang="en-US" sz="11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a:t>
            </a:r>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PrimaryKeyJoinColumn</a:t>
            </a:r>
            <a:r>
              <a:rPr lang="en-US" sz="1200" dirty="0" smtClean="0">
                <a:latin typeface="Consolas" panose="020B0609020204030204" pitchFamily="49" charset="0"/>
              </a:rPr>
              <a:t> </a:t>
            </a: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entityB</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smtClean="0">
                <a:solidFill>
                  <a:srgbClr val="3F7F5F"/>
                </a:solidFill>
                <a:latin typeface="Consolas" panose="020B0609020204030204" pitchFamily="49" charset="0"/>
              </a:rPr>
              <a:t>//constructors, getter and setter</a:t>
            </a:r>
            <a:endParaRPr lang="en-US" sz="1200" dirty="0">
              <a:solidFill>
                <a:srgbClr val="3F7F5F"/>
              </a:solidFill>
              <a:latin typeface="Consolas" panose="020B0609020204030204" pitchFamily="49" charset="0"/>
            </a:endParaRPr>
          </a:p>
          <a:p>
            <a:r>
              <a:rPr lang="en-US" sz="1200" dirty="0" smtClean="0">
                <a:latin typeface="Consolas" panose="020B0609020204030204" pitchFamily="49" charset="0"/>
              </a:rPr>
              <a:t>}</a:t>
            </a:r>
          </a:p>
        </p:txBody>
      </p:sp>
      <p:sp>
        <p:nvSpPr>
          <p:cNvPr id="11" name="Rectangle 10"/>
          <p:cNvSpPr/>
          <p:nvPr/>
        </p:nvSpPr>
        <p:spPr>
          <a:xfrm>
            <a:off x="4614334" y="1666471"/>
            <a:ext cx="4351865" cy="3046988"/>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smtClean="0">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smtClean="0">
                <a:solidFill>
                  <a:srgbClr val="646464"/>
                </a:solidFill>
                <a:latin typeface="Consolas" panose="020B0609020204030204" pitchFamily="49" charset="0"/>
              </a:rPr>
              <a:t>tb_EntityB</a:t>
            </a:r>
            <a:r>
              <a:rPr lang="en-US" sz="1200" dirty="0" smtClean="0">
                <a:solidFill>
                  <a:srgbClr val="646464"/>
                </a:solidFill>
                <a:latin typeface="Consolas" panose="020B0609020204030204" pitchFamily="49" charset="0"/>
              </a:rPr>
              <a:t>")</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public</a:t>
            </a:r>
            <a:r>
              <a:rPr lang="en-US" sz="1200" dirty="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smtClean="0">
                <a:solidFill>
                  <a:srgbClr val="646464"/>
                </a:solidFill>
                <a:latin typeface="Consolas" panose="020B0609020204030204" pitchFamily="49" charset="0"/>
              </a:rPr>
              <a:t> </a:t>
            </a:r>
            <a:r>
              <a:rPr lang="en-US" sz="1150" dirty="0" smtClean="0">
                <a:solidFill>
                  <a:srgbClr val="646464"/>
                </a:solidFill>
                <a:latin typeface="Consolas" panose="020B0609020204030204" pitchFamily="49" charset="0"/>
              </a:rPr>
              <a:t>@</a:t>
            </a:r>
            <a:r>
              <a:rPr lang="en-US" sz="1150" dirty="0" err="1" smtClean="0">
                <a:solidFill>
                  <a:srgbClr val="646464"/>
                </a:solidFill>
                <a:latin typeface="Consolas" panose="020B0609020204030204" pitchFamily="49" charset="0"/>
              </a:rPr>
              <a:t>GeneratedValue</a:t>
            </a:r>
            <a:r>
              <a:rPr lang="en-US" sz="1150" dirty="0" smtClean="0">
                <a:solidFill>
                  <a:srgbClr val="646464"/>
                </a:solidFill>
                <a:latin typeface="Consolas" panose="020B0609020204030204" pitchFamily="49" charset="0"/>
              </a:rPr>
              <a:t>(strategy=</a:t>
            </a:r>
            <a:r>
              <a:rPr lang="en-US" sz="1150" dirty="0" err="1" smtClean="0">
                <a:solidFill>
                  <a:srgbClr val="646464"/>
                </a:solidFill>
                <a:latin typeface="Consolas" panose="020B0609020204030204" pitchFamily="49" charset="0"/>
              </a:rPr>
              <a:t>GenerationType.IDENTITY</a:t>
            </a:r>
            <a:r>
              <a:rPr lang="en-US" sz="1150" dirty="0">
                <a:solidFill>
                  <a:srgbClr val="646464"/>
                </a:solidFill>
                <a:latin typeface="Consolas" panose="020B0609020204030204" pitchFamily="49" charset="0"/>
              </a:rPr>
              <a:t>)</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Column(name = </a:t>
            </a:r>
            <a:r>
              <a:rPr lang="en-US" sz="1200" dirty="0" smtClean="0">
                <a:solidFill>
                  <a:srgbClr val="646464"/>
                </a:solidFill>
                <a:latin typeface="Consolas" panose="020B0609020204030204" pitchFamily="49" charset="0"/>
              </a:rPr>
              <a:t>“</a:t>
            </a:r>
            <a:r>
              <a:rPr lang="en-US" sz="1200" dirty="0" err="1" smtClean="0">
                <a:solidFill>
                  <a:srgbClr val="646464"/>
                </a:solidFill>
                <a:latin typeface="Consolas" panose="020B0609020204030204" pitchFamily="49" charset="0"/>
              </a:rPr>
              <a:t>EntityA_id</a:t>
            </a:r>
            <a:r>
              <a:rPr lang="en-US" sz="1200" dirty="0">
                <a:solidFill>
                  <a:srgbClr val="646464"/>
                </a:solidFill>
                <a:latin typeface="Consolas" panose="020B0609020204030204" pitchFamily="49" charset="0"/>
              </a:rPr>
              <a:t>")</a:t>
            </a:r>
            <a:r>
              <a:rPr lang="en-US" sz="1200" dirty="0" smtClean="0">
                <a:solidFill>
                  <a:srgbClr val="7F0055"/>
                </a:solidFill>
                <a:latin typeface="Consolas" panose="020B0609020204030204" pitchFamily="49" charset="0"/>
              </a:rPr>
              <a:t> </a:t>
            </a:r>
          </a:p>
          <a:p>
            <a:r>
              <a:rPr lang="en-US" sz="1200" dirty="0" smtClean="0">
                <a:solidFill>
                  <a:srgbClr val="7F0055"/>
                </a:solidFill>
                <a:latin typeface="Consolas" panose="020B0609020204030204" pitchFamily="49" charset="0"/>
              </a:rPr>
              <a:t> private</a:t>
            </a:r>
            <a:r>
              <a:rPr lang="en-US" sz="1200" dirty="0" smtClean="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myIdB</a:t>
            </a:r>
            <a:r>
              <a:rPr lang="en-US" sz="1200" dirty="0" smtClean="0">
                <a:latin typeface="Consolas" panose="020B0609020204030204" pitchFamily="49" charset="0"/>
              </a:rPr>
              <a:t>;</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endParaRPr lang="en-US" sz="1200" dirty="0" smtClean="0">
              <a:solidFill>
                <a:srgbClr val="7F0055"/>
              </a:solidFill>
              <a:latin typeface="Consolas" panose="020B0609020204030204" pitchFamily="49" charset="0"/>
            </a:endParaRPr>
          </a:p>
          <a:p>
            <a:r>
              <a:rPr lang="en-US" sz="1200" dirty="0">
                <a:solidFill>
                  <a:srgbClr val="7F0055"/>
                </a:solidFill>
                <a:latin typeface="Consolas" panose="020B0609020204030204" pitchFamily="49" charset="0"/>
              </a:rPr>
              <a:t> </a:t>
            </a:r>
            <a:r>
              <a:rPr lang="en-US" sz="1200" dirty="0" smtClean="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OneToOne</a:t>
            </a:r>
            <a:endParaRPr lang="en-US" sz="1200" dirty="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 </a:t>
            </a:r>
            <a:r>
              <a:rPr lang="en-US" sz="1200" dirty="0" smtClean="0">
                <a:solidFill>
                  <a:srgbClr val="646464"/>
                </a:solidFill>
                <a:latin typeface="Consolas" panose="020B0609020204030204" pitchFamily="49" charset="0"/>
              </a:rPr>
              <a:t>@</a:t>
            </a:r>
            <a:r>
              <a:rPr lang="en-US" sz="1200" dirty="0">
                <a:solidFill>
                  <a:srgbClr val="646464"/>
                </a:solidFill>
                <a:latin typeface="Consolas" panose="020B0609020204030204" pitchFamily="49" charset="0"/>
              </a:rPr>
              <a:t>JoinColumn(name = </a:t>
            </a:r>
            <a:r>
              <a:rPr lang="en-US" sz="1200" dirty="0" smtClean="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EntityA</a:t>
            </a:r>
            <a:r>
              <a:rPr lang="en-US" sz="1200" dirty="0" err="1" smtClean="0">
                <a:solidFill>
                  <a:srgbClr val="646464"/>
                </a:solidFill>
                <a:latin typeface="Consolas" panose="020B0609020204030204" pitchFamily="49" charset="0"/>
              </a:rPr>
              <a:t>_id</a:t>
            </a:r>
            <a:r>
              <a:rPr lang="en-US" sz="1200" dirty="0">
                <a:solidFill>
                  <a:srgbClr val="646464"/>
                </a:solidFill>
                <a:latin typeface="Consolas" panose="020B0609020204030204" pitchFamily="49" charset="0"/>
              </a:rPr>
              <a:t>")</a:t>
            </a:r>
          </a:p>
          <a:p>
            <a:r>
              <a:rPr lang="en-US" sz="1200" dirty="0">
                <a:solidFill>
                  <a:srgbClr val="646464"/>
                </a:solidFill>
                <a:latin typeface="Consolas" panose="020B0609020204030204" pitchFamily="49" charset="0"/>
              </a:rPr>
              <a:t> </a:t>
            </a:r>
            <a:r>
              <a:rPr lang="en-US" sz="1200" dirty="0" smtClean="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MapsId</a:t>
            </a:r>
            <a:endParaRPr lang="en-US" sz="1200" dirty="0">
              <a:solidFill>
                <a:srgbClr val="646464"/>
              </a:solidFill>
              <a:latin typeface="Consolas" panose="020B0609020204030204" pitchFamily="49" charset="0"/>
            </a:endParaRPr>
          </a:p>
          <a:p>
            <a:r>
              <a:rPr lang="en-US" sz="1200" dirty="0">
                <a:solidFill>
                  <a:srgbClr val="7F0055"/>
                </a:solidFill>
                <a:latin typeface="Consolas" panose="020B0609020204030204" pitchFamily="49" charset="0"/>
              </a:rPr>
              <a:t> </a:t>
            </a:r>
            <a:r>
              <a:rPr lang="en-US" sz="1200" dirty="0" smtClean="0">
                <a:solidFill>
                  <a:srgbClr val="7F0055"/>
                </a:solidFill>
                <a:latin typeface="Consolas" panose="020B0609020204030204" pitchFamily="49" charset="0"/>
              </a:rPr>
              <a:t>private </a:t>
            </a:r>
            <a:r>
              <a:rPr lang="en-US" sz="1200" dirty="0" err="1">
                <a:solidFill>
                  <a:srgbClr val="7F0055"/>
                </a:solidFill>
                <a:latin typeface="Consolas" panose="020B0609020204030204" pitchFamily="49" charset="0"/>
              </a:rPr>
              <a:t>EntityA</a:t>
            </a:r>
            <a:r>
              <a:rPr lang="en-US" sz="1200" dirty="0">
                <a:solidFill>
                  <a:srgbClr val="7F0055"/>
                </a:solidFill>
                <a:latin typeface="Consolas" panose="020B0609020204030204" pitchFamily="49" charset="0"/>
              </a:rPr>
              <a:t> </a:t>
            </a:r>
            <a:r>
              <a:rPr lang="en-US" sz="1200" dirty="0" err="1" smtClean="0">
                <a:solidFill>
                  <a:srgbClr val="7F0055"/>
                </a:solidFill>
                <a:latin typeface="Consolas" panose="020B0609020204030204" pitchFamily="49" charset="0"/>
              </a:rPr>
              <a:t>entityA</a:t>
            </a:r>
            <a:r>
              <a:rPr lang="en-US" sz="1200" dirty="0" smtClean="0">
                <a:solidFill>
                  <a:srgbClr val="7F0055"/>
                </a:solidFill>
                <a:latin typeface="Consolas" panose="020B0609020204030204" pitchFamily="49" charset="0"/>
              </a:rPr>
              <a:t>;</a:t>
            </a:r>
            <a:endParaRPr lang="en-US" sz="1200" dirty="0" smtClean="0">
              <a:solidFill>
                <a:srgbClr val="3F7F5F"/>
              </a:solidFill>
              <a:latin typeface="Consolas" panose="020B0609020204030204" pitchFamily="49" charset="0"/>
            </a:endParaRPr>
          </a:p>
          <a:p>
            <a:r>
              <a:rPr lang="en-US" sz="1200" dirty="0">
                <a:solidFill>
                  <a:srgbClr val="3F7F5F"/>
                </a:solidFill>
                <a:latin typeface="Consolas" panose="020B0609020204030204" pitchFamily="49" charset="0"/>
              </a:rPr>
              <a:t> </a:t>
            </a:r>
            <a:r>
              <a:rPr lang="en-US" sz="1200" dirty="0" smtClean="0">
                <a:solidFill>
                  <a:srgbClr val="3F7F5F"/>
                </a:solidFill>
                <a:latin typeface="Consolas" panose="020B0609020204030204" pitchFamily="49" charset="0"/>
              </a:rPr>
              <a:t>//constructors, getter </a:t>
            </a:r>
            <a:r>
              <a:rPr lang="en-US" sz="1200" dirty="0">
                <a:solidFill>
                  <a:srgbClr val="3F7F5F"/>
                </a:solidFill>
                <a:latin typeface="Consolas" panose="020B0609020204030204" pitchFamily="49" charset="0"/>
              </a:rPr>
              <a:t>and setter</a:t>
            </a:r>
          </a:p>
          <a:p>
            <a:r>
              <a:rPr lang="en-US" sz="1200" dirty="0" smtClean="0">
                <a:latin typeface="Consolas" panose="020B0609020204030204" pitchFamily="49" charset="0"/>
              </a:rPr>
              <a:t>}</a:t>
            </a:r>
            <a:endParaRPr lang="en-US" sz="1200" dirty="0">
              <a:latin typeface="Consolas" panose="020B0609020204030204" pitchFamily="49" charset="0"/>
            </a:endParaRPr>
          </a:p>
        </p:txBody>
      </p:sp>
    </p:spTree>
    <p:extLst>
      <p:ext uri="{BB962C8B-B14F-4D97-AF65-F5344CB8AC3E}">
        <p14:creationId xmlns:p14="http://schemas.microsoft.com/office/powerpoint/2010/main" val="21507589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02794" y="1282482"/>
            <a:ext cx="2576346" cy="338554"/>
          </a:xfrm>
          <a:prstGeom prst="rect">
            <a:avLst/>
          </a:prstGeom>
        </p:spPr>
        <p:txBody>
          <a:bodyPr wrap="none">
            <a:spAutoFit/>
          </a:bodyPr>
          <a:lstStyle/>
          <a:p>
            <a:r>
              <a:rPr lang="vi-VN" sz="1600" dirty="0"/>
              <a:t>Ánh xạ 1-1 với khóa </a:t>
            </a:r>
            <a:r>
              <a:rPr lang="en-US" sz="1600" dirty="0" err="1" smtClean="0"/>
              <a:t>ngoại</a:t>
            </a:r>
            <a:endParaRPr lang="vi-VN" sz="1600" dirty="0"/>
          </a:p>
        </p:txBody>
      </p:sp>
      <p:sp>
        <p:nvSpPr>
          <p:cNvPr id="6" name="Rectangle 5"/>
          <p:cNvSpPr/>
          <p:nvPr/>
        </p:nvSpPr>
        <p:spPr>
          <a:xfrm>
            <a:off x="83820" y="1892885"/>
            <a:ext cx="5425440" cy="2893100"/>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smtClean="0">
                <a:latin typeface="Consolas" panose="020B0609020204030204" pitchFamily="49" charset="0"/>
              </a:rPr>
              <a:t>javax.persistence</a:t>
            </a:r>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200" dirty="0" smtClean="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a:solidFill>
                  <a:srgbClr val="646464"/>
                </a:solidFill>
                <a:latin typeface="Consolas" panose="020B0609020204030204" pitchFamily="49" charset="0"/>
              </a:rPr>
              <a:t>tb_EntityA</a:t>
            </a:r>
            <a:r>
              <a:rPr lang="en-US" sz="1200" dirty="0">
                <a:solidFill>
                  <a:srgbClr val="646464"/>
                </a:solidFill>
                <a:latin typeface="Consolas" panose="020B0609020204030204" pitchFamily="49" charset="0"/>
              </a:rPr>
              <a:t>")</a:t>
            </a:r>
          </a:p>
          <a:p>
            <a:r>
              <a:rPr lang="en-US" sz="1200" dirty="0" smtClean="0">
                <a:solidFill>
                  <a:srgbClr val="7F0055"/>
                </a:solidFill>
                <a:latin typeface="Consolas" panose="020B0609020204030204" pitchFamily="49" charset="0"/>
              </a:rPr>
              <a:t>public</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EntityA</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GeneratedValue</a:t>
            </a:r>
            <a:endParaRPr lang="en-US" sz="1200" dirty="0">
              <a:solidFill>
                <a:srgbClr val="646464"/>
              </a:solidFill>
              <a:latin typeface="Consolas" panose="020B0609020204030204" pitchFamily="49" charset="0"/>
            </a:endParaRP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myIdA</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OneToOne</a:t>
            </a:r>
            <a:r>
              <a:rPr lang="en-US" sz="1200" dirty="0">
                <a:solidFill>
                  <a:srgbClr val="646464"/>
                </a:solidFill>
                <a:latin typeface="Consolas" panose="020B0609020204030204" pitchFamily="49" charset="0"/>
              </a:rPr>
              <a:t>(cascade = </a:t>
            </a:r>
            <a:r>
              <a:rPr lang="en-US" sz="1200" dirty="0" err="1">
                <a:solidFill>
                  <a:srgbClr val="646464"/>
                </a:solidFill>
                <a:latin typeface="Consolas" panose="020B0609020204030204" pitchFamily="49" charset="0"/>
              </a:rPr>
              <a:t>CascadeType.ALL</a:t>
            </a:r>
            <a:r>
              <a:rPr lang="en-US" sz="1200" dirty="0">
                <a:solidFill>
                  <a:srgbClr val="646464"/>
                </a:solidFill>
                <a:latin typeface="Consolas" panose="020B0609020204030204" pitchFamily="49" charset="0"/>
              </a:rPr>
              <a:t>)</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JoinColumn(name = "</a:t>
            </a:r>
            <a:r>
              <a:rPr lang="en-US" sz="1200" dirty="0" err="1">
                <a:solidFill>
                  <a:srgbClr val="646464"/>
                </a:solidFill>
                <a:latin typeface="Consolas" panose="020B0609020204030204" pitchFamily="49" charset="0"/>
              </a:rPr>
              <a:t>myIdB</a:t>
            </a:r>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referencedColumnName</a:t>
            </a:r>
            <a:r>
              <a:rPr lang="en-US" sz="1200" dirty="0">
                <a:solidFill>
                  <a:srgbClr val="646464"/>
                </a:solidFill>
                <a:latin typeface="Consolas" panose="020B0609020204030204" pitchFamily="49" charset="0"/>
              </a:rPr>
              <a:t> = "</a:t>
            </a:r>
            <a:r>
              <a:rPr lang="en-US" sz="1200" dirty="0" err="1">
                <a:solidFill>
                  <a:srgbClr val="646464"/>
                </a:solidFill>
                <a:latin typeface="Consolas" panose="020B0609020204030204" pitchFamily="49" charset="0"/>
              </a:rPr>
              <a:t>myIdA</a:t>
            </a:r>
            <a:r>
              <a:rPr lang="en-US" sz="1200" dirty="0">
                <a:solidFill>
                  <a:srgbClr val="646464"/>
                </a:solidFill>
                <a:latin typeface="Consolas" panose="020B0609020204030204" pitchFamily="49" charset="0"/>
              </a:rPr>
              <a:t>")</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7F0055"/>
                </a:solidFill>
                <a:latin typeface="Consolas" panose="020B0609020204030204" pitchFamily="49" charset="0"/>
              </a:rPr>
              <a:t>private</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entityB</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smtClean="0">
                <a:solidFill>
                  <a:srgbClr val="3F7F5F"/>
                </a:solidFill>
                <a:latin typeface="Consolas" panose="020B0609020204030204" pitchFamily="49" charset="0"/>
              </a:rPr>
              <a:t>//constructors, getter and setter</a:t>
            </a:r>
            <a:endParaRPr lang="en-US" sz="1200" dirty="0">
              <a:solidFill>
                <a:srgbClr val="3F7F5F"/>
              </a:solidFill>
              <a:latin typeface="Consolas" panose="020B0609020204030204" pitchFamily="49" charset="0"/>
            </a:endParaRPr>
          </a:p>
          <a:p>
            <a:r>
              <a:rPr lang="en-US" sz="1200" dirty="0" smtClean="0">
                <a:latin typeface="Consolas" panose="020B0609020204030204" pitchFamily="49" charset="0"/>
              </a:rPr>
              <a:t>}</a:t>
            </a:r>
          </a:p>
        </p:txBody>
      </p:sp>
      <p:sp>
        <p:nvSpPr>
          <p:cNvPr id="11" name="Rectangle 10"/>
          <p:cNvSpPr/>
          <p:nvPr/>
        </p:nvSpPr>
        <p:spPr>
          <a:xfrm>
            <a:off x="5638800" y="2343805"/>
            <a:ext cx="3390900" cy="2154436"/>
          </a:xfrm>
          <a:prstGeom prst="rect">
            <a:avLst/>
          </a:prstGeom>
          <a:ln>
            <a:solidFill>
              <a:srgbClr val="FF0000"/>
            </a:solidFill>
          </a:ln>
        </p:spPr>
        <p:txBody>
          <a:bodyPr wrap="square">
            <a:spAutoFit/>
          </a:bodyPr>
          <a:lstStyle/>
          <a:p>
            <a:r>
              <a:rPr lang="en-US" sz="1200" dirty="0">
                <a:solidFill>
                  <a:srgbClr val="7F0055"/>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javax.persistence</a:t>
            </a:r>
            <a:r>
              <a:rPr lang="en-US" sz="1200" dirty="0" smtClean="0">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@Entity</a:t>
            </a:r>
          </a:p>
          <a:p>
            <a:r>
              <a:rPr lang="en-US" sz="1200" dirty="0">
                <a:solidFill>
                  <a:srgbClr val="646464"/>
                </a:solidFill>
                <a:latin typeface="Consolas" panose="020B0609020204030204" pitchFamily="49" charset="0"/>
              </a:rPr>
              <a:t>@Table(name = “</a:t>
            </a:r>
            <a:r>
              <a:rPr lang="en-US" sz="1200" dirty="0" err="1" smtClean="0">
                <a:solidFill>
                  <a:srgbClr val="646464"/>
                </a:solidFill>
                <a:latin typeface="Consolas" panose="020B0609020204030204" pitchFamily="49" charset="0"/>
              </a:rPr>
              <a:t>tb_EntityB</a:t>
            </a:r>
            <a:r>
              <a:rPr lang="en-US" sz="1200" dirty="0" smtClean="0">
                <a:solidFill>
                  <a:srgbClr val="646464"/>
                </a:solidFill>
                <a:latin typeface="Consolas" panose="020B0609020204030204" pitchFamily="49" charset="0"/>
              </a:rPr>
              <a:t>")</a:t>
            </a:r>
            <a:endParaRPr lang="en-US" sz="1200" dirty="0">
              <a:solidFill>
                <a:srgbClr val="646464"/>
              </a:solidFill>
              <a:latin typeface="Consolas" panose="020B0609020204030204" pitchFamily="49" charset="0"/>
            </a:endParaRPr>
          </a:p>
          <a:p>
            <a:r>
              <a:rPr lang="en-US" sz="1200" dirty="0" smtClean="0">
                <a:solidFill>
                  <a:srgbClr val="7F0055"/>
                </a:solidFill>
                <a:latin typeface="Consolas" panose="020B0609020204030204" pitchFamily="49" charset="0"/>
              </a:rPr>
              <a:t>public</a:t>
            </a:r>
            <a:r>
              <a:rPr lang="en-US" sz="1200" dirty="0" smtClean="0">
                <a:latin typeface="Consolas" panose="020B0609020204030204" pitchFamily="49" charset="0"/>
              </a:rPr>
              <a:t> </a:t>
            </a:r>
            <a:r>
              <a:rPr lang="en-US" sz="1200" dirty="0">
                <a:solidFill>
                  <a:srgbClr val="7F0055"/>
                </a:solidFill>
                <a:latin typeface="Consolas" panose="020B0609020204030204" pitchFamily="49" charset="0"/>
              </a:rPr>
              <a:t>class</a:t>
            </a:r>
            <a:r>
              <a:rPr lang="en-US" sz="1200" dirty="0">
                <a:latin typeface="Consolas" panose="020B0609020204030204" pitchFamily="49" charset="0"/>
              </a:rPr>
              <a:t> </a:t>
            </a:r>
            <a:r>
              <a:rPr lang="en-US" sz="1200" dirty="0" err="1">
                <a:latin typeface="Consolas" panose="020B0609020204030204" pitchFamily="49" charset="0"/>
              </a:rPr>
              <a:t>EntityB</a:t>
            </a:r>
            <a:r>
              <a:rPr lang="en-US" sz="1200" dirty="0">
                <a:latin typeface="Consolas" panose="020B0609020204030204" pitchFamily="49" charset="0"/>
              </a:rPr>
              <a:t> {</a:t>
            </a:r>
          </a:p>
          <a:p>
            <a:r>
              <a:rPr lang="en-US" sz="1200" dirty="0" smtClean="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Id</a:t>
            </a:r>
          </a:p>
          <a:p>
            <a:r>
              <a:rPr lang="en-US" sz="1200" dirty="0" smtClean="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GeneratedValue</a:t>
            </a:r>
            <a:endParaRPr lang="en-US" sz="1200" dirty="0">
              <a:solidFill>
                <a:srgbClr val="646464"/>
              </a:solidFill>
              <a:latin typeface="Consolas" panose="020B0609020204030204" pitchFamily="49" charset="0"/>
            </a:endParaRPr>
          </a:p>
          <a:p>
            <a:r>
              <a:rPr lang="en-US" sz="1200" dirty="0" smtClean="0">
                <a:solidFill>
                  <a:srgbClr val="7F0055"/>
                </a:solidFill>
                <a:latin typeface="Consolas" panose="020B0609020204030204" pitchFamily="49" charset="0"/>
              </a:rPr>
              <a:t>  private</a:t>
            </a:r>
            <a:r>
              <a:rPr lang="en-US" sz="1200" dirty="0" smtClean="0">
                <a:latin typeface="Consolas" panose="020B0609020204030204" pitchFamily="49" charset="0"/>
              </a:rPr>
              <a:t> </a:t>
            </a:r>
            <a:r>
              <a:rPr lang="en-US" sz="1200" dirty="0" err="1">
                <a:solidFill>
                  <a:srgbClr val="7F0055"/>
                </a:solidFill>
                <a:latin typeface="Consolas" panose="020B0609020204030204" pitchFamily="49" charset="0"/>
              </a:rPr>
              <a:t>int</a:t>
            </a:r>
            <a:r>
              <a:rPr lang="en-US" sz="1200" dirty="0">
                <a:latin typeface="Consolas" panose="020B0609020204030204" pitchFamily="49" charset="0"/>
              </a:rPr>
              <a:t> </a:t>
            </a:r>
            <a:r>
              <a:rPr lang="en-US" sz="1200" dirty="0" err="1">
                <a:solidFill>
                  <a:srgbClr val="0000C0"/>
                </a:solidFill>
                <a:latin typeface="Consolas" panose="020B0609020204030204" pitchFamily="49" charset="0"/>
              </a:rPr>
              <a:t>myIdB</a:t>
            </a:r>
            <a:r>
              <a:rPr lang="en-US" sz="1200" dirty="0" smtClean="0">
                <a:latin typeface="Consolas" panose="020B0609020204030204" pitchFamily="49" charset="0"/>
              </a:rPr>
              <a:t>;</a:t>
            </a:r>
            <a:endParaRPr lang="en-US" sz="1200" dirty="0">
              <a:latin typeface="Consolas" panose="020B0609020204030204" pitchFamily="49" charset="0"/>
            </a:endParaRPr>
          </a:p>
          <a:p>
            <a:r>
              <a:rPr lang="en-US" sz="1200" dirty="0" smtClean="0">
                <a:solidFill>
                  <a:srgbClr val="7F0055"/>
                </a:solidFill>
                <a:latin typeface="Consolas" panose="020B0609020204030204" pitchFamily="49" charset="0"/>
              </a:rPr>
              <a:t>  </a:t>
            </a:r>
            <a:endParaRPr lang="en-US" sz="1200" dirty="0" smtClean="0">
              <a:solidFill>
                <a:srgbClr val="3F7F5F"/>
              </a:solidFill>
              <a:latin typeface="Consolas" panose="020B0609020204030204" pitchFamily="49" charset="0"/>
            </a:endParaRPr>
          </a:p>
          <a:p>
            <a:r>
              <a:rPr lang="en-US" sz="1200" dirty="0">
                <a:solidFill>
                  <a:srgbClr val="3F7F5F"/>
                </a:solidFill>
                <a:latin typeface="Consolas" panose="020B0609020204030204" pitchFamily="49" charset="0"/>
              </a:rPr>
              <a:t> </a:t>
            </a:r>
            <a:r>
              <a:rPr lang="en-US" sz="1200" dirty="0" smtClean="0">
                <a:solidFill>
                  <a:srgbClr val="3F7F5F"/>
                </a:solidFill>
                <a:latin typeface="Consolas" panose="020B0609020204030204" pitchFamily="49" charset="0"/>
              </a:rPr>
              <a:t> //constructors, getter </a:t>
            </a:r>
            <a:r>
              <a:rPr lang="en-US" sz="1200" dirty="0">
                <a:solidFill>
                  <a:srgbClr val="3F7F5F"/>
                </a:solidFill>
                <a:latin typeface="Consolas" panose="020B0609020204030204" pitchFamily="49" charset="0"/>
              </a:rPr>
              <a:t>and setter</a:t>
            </a:r>
          </a:p>
          <a:p>
            <a:r>
              <a:rPr lang="en-US" sz="1200" dirty="0" smtClean="0">
                <a:latin typeface="Consolas" panose="020B0609020204030204" pitchFamily="49" charset="0"/>
              </a:rPr>
              <a:t>}</a:t>
            </a:r>
            <a:endParaRPr lang="en-US" sz="1200" dirty="0">
              <a:latin typeface="Consolas" panose="020B0609020204030204" pitchFamily="49" charset="0"/>
            </a:endParaRPr>
          </a:p>
        </p:txBody>
      </p:sp>
    </p:spTree>
    <p:extLst>
      <p:ext uri="{BB962C8B-B14F-4D97-AF65-F5344CB8AC3E}">
        <p14:creationId xmlns:p14="http://schemas.microsoft.com/office/powerpoint/2010/main" val="3840891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45129" y="1214746"/>
            <a:ext cx="2691763" cy="338554"/>
          </a:xfrm>
          <a:prstGeom prst="rect">
            <a:avLst/>
          </a:prstGeom>
        </p:spPr>
        <p:txBody>
          <a:bodyPr wrap="none">
            <a:spAutoFit/>
          </a:bodyPr>
          <a:lstStyle/>
          <a:p>
            <a:r>
              <a:rPr lang="vi-VN" sz="1600" dirty="0"/>
              <a:t>Ánh xạ 1-1 với </a:t>
            </a:r>
            <a:r>
              <a:rPr lang="en-US" sz="1600" dirty="0" err="1" smtClean="0"/>
              <a:t>bảng</a:t>
            </a:r>
            <a:r>
              <a:rPr lang="en-US" sz="1600" dirty="0" smtClean="0"/>
              <a:t> </a:t>
            </a:r>
            <a:r>
              <a:rPr lang="en-US" sz="1600" dirty="0" err="1" smtClean="0"/>
              <a:t>kết</a:t>
            </a:r>
            <a:r>
              <a:rPr lang="en-US" sz="1600" dirty="0" smtClean="0"/>
              <a:t> </a:t>
            </a:r>
            <a:r>
              <a:rPr lang="en-US" sz="1600" dirty="0" err="1" smtClean="0"/>
              <a:t>nối</a:t>
            </a:r>
            <a:endParaRPr lang="vi-VN" sz="1600" dirty="0"/>
          </a:p>
        </p:txBody>
      </p:sp>
      <p:sp>
        <p:nvSpPr>
          <p:cNvPr id="6" name="Rectangle 5"/>
          <p:cNvSpPr/>
          <p:nvPr/>
        </p:nvSpPr>
        <p:spPr>
          <a:xfrm>
            <a:off x="219285" y="1588083"/>
            <a:ext cx="8772315" cy="3493264"/>
          </a:xfrm>
          <a:prstGeom prst="rect">
            <a:avLst/>
          </a:prstGeom>
          <a:ln>
            <a:solidFill>
              <a:srgbClr val="FF0000"/>
            </a:solidFill>
          </a:ln>
        </p:spPr>
        <p:txBody>
          <a:bodyPr wrap="square">
            <a:spAutoFit/>
          </a:bodyPr>
          <a:lstStyle/>
          <a:p>
            <a:r>
              <a:rPr lang="en-US" sz="1300" dirty="0">
                <a:solidFill>
                  <a:srgbClr val="7F0055"/>
                </a:solidFill>
                <a:latin typeface="Consolas" panose="020B0609020204030204" pitchFamily="49" charset="0"/>
              </a:rPr>
              <a:t>import</a:t>
            </a:r>
            <a:r>
              <a:rPr lang="en-US" sz="1300" dirty="0">
                <a:latin typeface="Consolas" panose="020B0609020204030204" pitchFamily="49" charset="0"/>
              </a:rPr>
              <a:t> </a:t>
            </a:r>
            <a:r>
              <a:rPr lang="en-US" sz="1300" dirty="0" err="1" smtClean="0">
                <a:latin typeface="Consolas" panose="020B0609020204030204" pitchFamily="49" charset="0"/>
              </a:rPr>
              <a:t>javax.persistence</a:t>
            </a:r>
            <a:r>
              <a:rPr lang="en-US" sz="1300" dirty="0" smtClean="0">
                <a:latin typeface="Consolas" panose="020B0609020204030204" pitchFamily="49" charset="0"/>
              </a:rPr>
              <a:t>.*;</a:t>
            </a:r>
            <a:endParaRPr lang="en-US" sz="1300" dirty="0">
              <a:latin typeface="Consolas" panose="020B0609020204030204" pitchFamily="49" charset="0"/>
            </a:endParaRPr>
          </a:p>
          <a:p>
            <a:endParaRPr lang="en-US" sz="1300" dirty="0" smtClean="0">
              <a:solidFill>
                <a:srgbClr val="646464"/>
              </a:solidFill>
              <a:latin typeface="Consolas" panose="020B0609020204030204" pitchFamily="49" charset="0"/>
            </a:endParaRPr>
          </a:p>
          <a:p>
            <a:r>
              <a:rPr lang="en-US" sz="1300" dirty="0" smtClean="0">
                <a:solidFill>
                  <a:srgbClr val="646464"/>
                </a:solidFill>
                <a:latin typeface="Consolas" panose="020B0609020204030204" pitchFamily="49" charset="0"/>
              </a:rPr>
              <a:t>@Entity</a:t>
            </a:r>
          </a:p>
          <a:p>
            <a:r>
              <a:rPr lang="en-US" sz="1300" dirty="0">
                <a:solidFill>
                  <a:srgbClr val="646464"/>
                </a:solidFill>
                <a:latin typeface="Consolas" panose="020B0609020204030204" pitchFamily="49" charset="0"/>
              </a:rPr>
              <a:t>@Table(name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tb_EntityA</a:t>
            </a:r>
            <a:r>
              <a:rPr lang="en-US" sz="1300" dirty="0" smtClean="0">
                <a:solidFill>
                  <a:srgbClr val="646464"/>
                </a:solidFill>
                <a:latin typeface="Consolas" panose="020B0609020204030204" pitchFamily="49" charset="0"/>
              </a:rPr>
              <a:t>")</a:t>
            </a:r>
            <a:endParaRPr lang="en-US" sz="1300" dirty="0">
              <a:solidFill>
                <a:srgbClr val="646464"/>
              </a:solidFill>
              <a:latin typeface="Consolas" panose="020B0609020204030204" pitchFamily="49" charset="0"/>
            </a:endParaRPr>
          </a:p>
          <a:p>
            <a:r>
              <a:rPr lang="en-US" sz="1300" dirty="0">
                <a:solidFill>
                  <a:srgbClr val="7F0055"/>
                </a:solidFill>
                <a:latin typeface="Consolas" panose="020B0609020204030204" pitchFamily="49" charset="0"/>
              </a:rPr>
              <a:t>public</a:t>
            </a:r>
            <a:r>
              <a:rPr lang="en-US" sz="1300" dirty="0">
                <a:latin typeface="Consolas" panose="020B0609020204030204" pitchFamily="49" charset="0"/>
              </a:rPr>
              <a:t> </a:t>
            </a:r>
            <a:r>
              <a:rPr lang="en-US" sz="1300" dirty="0">
                <a:solidFill>
                  <a:srgbClr val="7F0055"/>
                </a:solidFill>
                <a:latin typeface="Consolas" panose="020B0609020204030204" pitchFamily="49" charset="0"/>
              </a:rPr>
              <a:t>class</a:t>
            </a:r>
            <a:r>
              <a:rPr lang="en-US" sz="1300" dirty="0">
                <a:latin typeface="Consolas" panose="020B0609020204030204" pitchFamily="49" charset="0"/>
              </a:rPr>
              <a:t> </a:t>
            </a:r>
            <a:r>
              <a:rPr lang="en-US" sz="1300" dirty="0" err="1">
                <a:latin typeface="Consolas" panose="020B0609020204030204" pitchFamily="49" charset="0"/>
              </a:rPr>
              <a:t>EntityA</a:t>
            </a:r>
            <a:r>
              <a:rPr lang="en-US" sz="1300" dirty="0">
                <a:latin typeface="Consolas" panose="020B0609020204030204" pitchFamily="49" charset="0"/>
              </a:rPr>
              <a:t> {</a:t>
            </a:r>
          </a:p>
          <a:p>
            <a:r>
              <a:rPr lang="en-US" sz="1300" dirty="0" smtClean="0">
                <a:solidFill>
                  <a:srgbClr val="646464"/>
                </a:solidFill>
                <a:latin typeface="Consolas" panose="020B0609020204030204" pitchFamily="49" charset="0"/>
              </a:rPr>
              <a:t>  @</a:t>
            </a:r>
            <a:r>
              <a:rPr lang="en-US" sz="1300" dirty="0">
                <a:solidFill>
                  <a:srgbClr val="646464"/>
                </a:solidFill>
                <a:latin typeface="Consolas" panose="020B0609020204030204" pitchFamily="49" charset="0"/>
              </a:rPr>
              <a:t>Id</a:t>
            </a:r>
          </a:p>
          <a:p>
            <a:r>
              <a:rPr lang="en-US" sz="1300" dirty="0">
                <a:latin typeface="Consolas" panose="020B0609020204030204" pitchFamily="49" charset="0"/>
              </a:rPr>
              <a:t>  </a:t>
            </a:r>
            <a:r>
              <a:rPr lang="en-US" sz="1300" dirty="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GeneratedValue</a:t>
            </a:r>
            <a:endParaRPr lang="en-US" sz="1300" dirty="0">
              <a:solidFill>
                <a:srgbClr val="646464"/>
              </a:solidFill>
              <a:latin typeface="Consolas" panose="020B0609020204030204" pitchFamily="49" charset="0"/>
            </a:endParaRPr>
          </a:p>
          <a:p>
            <a:r>
              <a:rPr lang="en-US" sz="1300" dirty="0">
                <a:latin typeface="Consolas" panose="020B0609020204030204" pitchFamily="49" charset="0"/>
              </a:rPr>
              <a:t>  </a:t>
            </a:r>
            <a:r>
              <a:rPr lang="en-US" sz="1300" dirty="0">
                <a:solidFill>
                  <a:srgbClr val="7F0055"/>
                </a:solidFill>
                <a:latin typeface="Consolas" panose="020B0609020204030204" pitchFamily="49" charset="0"/>
              </a:rPr>
              <a:t>private</a:t>
            </a:r>
            <a:r>
              <a:rPr lang="en-US" sz="1300" dirty="0">
                <a:latin typeface="Consolas" panose="020B0609020204030204" pitchFamily="49" charset="0"/>
              </a:rPr>
              <a:t> </a:t>
            </a:r>
            <a:r>
              <a:rPr lang="en-US" sz="1300" dirty="0" err="1">
                <a:solidFill>
                  <a:srgbClr val="7F0055"/>
                </a:solidFill>
                <a:latin typeface="Consolas" panose="020B0609020204030204" pitchFamily="49" charset="0"/>
              </a:rPr>
              <a:t>int</a:t>
            </a:r>
            <a:r>
              <a:rPr lang="en-US" sz="1300" dirty="0">
                <a:latin typeface="Consolas" panose="020B0609020204030204" pitchFamily="49" charset="0"/>
              </a:rPr>
              <a:t> </a:t>
            </a:r>
            <a:r>
              <a:rPr lang="en-US" sz="1300" dirty="0" err="1">
                <a:solidFill>
                  <a:srgbClr val="0000C0"/>
                </a:solidFill>
                <a:latin typeface="Consolas" panose="020B0609020204030204" pitchFamily="49" charset="0"/>
              </a:rPr>
              <a:t>myIdA</a:t>
            </a:r>
            <a:r>
              <a:rPr lang="en-US" sz="1300" dirty="0">
                <a:latin typeface="Consolas" panose="020B0609020204030204" pitchFamily="49" charset="0"/>
              </a:rPr>
              <a:t>;</a:t>
            </a:r>
          </a:p>
          <a:p>
            <a:endParaRPr lang="en-US" sz="1300" dirty="0">
              <a:latin typeface="Consolas" panose="020B0609020204030204" pitchFamily="49" charset="0"/>
            </a:endParaRPr>
          </a:p>
          <a:p>
            <a:r>
              <a:rPr lang="en-US" sz="1300" dirty="0" smtClean="0">
                <a:latin typeface="Consolas" panose="020B0609020204030204" pitchFamily="49" charset="0"/>
              </a:rPr>
              <a:t>  </a:t>
            </a:r>
            <a:r>
              <a:rPr lang="en-US" sz="1300" dirty="0" smtClean="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OneToOne</a:t>
            </a:r>
            <a:r>
              <a:rPr lang="en-US" sz="1300" dirty="0">
                <a:solidFill>
                  <a:srgbClr val="646464"/>
                </a:solidFill>
                <a:latin typeface="Consolas" panose="020B0609020204030204" pitchFamily="49" charset="0"/>
              </a:rPr>
              <a:t>(cascade = </a:t>
            </a:r>
            <a:r>
              <a:rPr lang="en-US" sz="1300" dirty="0" err="1">
                <a:solidFill>
                  <a:srgbClr val="646464"/>
                </a:solidFill>
                <a:latin typeface="Consolas" panose="020B0609020204030204" pitchFamily="49" charset="0"/>
              </a:rPr>
              <a:t>CascadeType.ALL</a:t>
            </a:r>
            <a:r>
              <a:rPr lang="en-US" sz="1300" dirty="0">
                <a:solidFill>
                  <a:srgbClr val="646464"/>
                </a:solidFill>
                <a:latin typeface="Consolas" panose="020B0609020204030204" pitchFamily="49" charset="0"/>
              </a:rPr>
              <a:t>)</a:t>
            </a:r>
          </a:p>
          <a:p>
            <a:r>
              <a:rPr lang="en-US" sz="1300" dirty="0">
                <a:solidFill>
                  <a:srgbClr val="646464"/>
                </a:solidFill>
                <a:latin typeface="Consolas" panose="020B0609020204030204" pitchFamily="49" charset="0"/>
              </a:rPr>
              <a:t>  </a:t>
            </a:r>
            <a:r>
              <a:rPr lang="en-US" sz="1300" dirty="0" smtClean="0">
                <a:solidFill>
                  <a:srgbClr val="646464"/>
                </a:solidFill>
                <a:latin typeface="Consolas" panose="020B0609020204030204" pitchFamily="49" charset="0"/>
              </a:rPr>
              <a:t>@</a:t>
            </a:r>
            <a:r>
              <a:rPr lang="en-US" sz="1300" dirty="0" err="1">
                <a:solidFill>
                  <a:srgbClr val="646464"/>
                </a:solidFill>
                <a:latin typeface="Consolas" panose="020B0609020204030204" pitchFamily="49" charset="0"/>
              </a:rPr>
              <a:t>JoinTable</a:t>
            </a:r>
            <a:r>
              <a:rPr lang="en-US" sz="1300" dirty="0">
                <a:solidFill>
                  <a:srgbClr val="646464"/>
                </a:solidFill>
                <a:latin typeface="Consolas" panose="020B0609020204030204" pitchFamily="49" charset="0"/>
              </a:rPr>
              <a:t>(name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tb_EntityB</a:t>
            </a:r>
            <a:r>
              <a:rPr lang="en-US" sz="1300" dirty="0" smtClean="0">
                <a:solidFill>
                  <a:srgbClr val="646464"/>
                </a:solidFill>
                <a:latin typeface="Consolas" panose="020B0609020204030204" pitchFamily="49" charset="0"/>
              </a:rPr>
              <a:t>",</a:t>
            </a:r>
            <a:endParaRPr lang="en-US" sz="1300" dirty="0">
              <a:solidFill>
                <a:srgbClr val="646464"/>
              </a:solidFill>
              <a:latin typeface="Consolas" panose="020B0609020204030204" pitchFamily="49" charset="0"/>
            </a:endParaRP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joinColumns</a:t>
            </a:r>
            <a:r>
              <a:rPr lang="en-US" sz="1300" dirty="0">
                <a:solidFill>
                  <a:srgbClr val="646464"/>
                </a:solidFill>
                <a:latin typeface="Consolas" panose="020B0609020204030204" pitchFamily="49" charset="0"/>
              </a:rPr>
              <a:t> = {@JoinColumn(name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EntityA_id</a:t>
            </a:r>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referencedColumnName</a:t>
            </a:r>
            <a:r>
              <a:rPr lang="en-US" sz="1300" dirty="0">
                <a:solidFill>
                  <a:srgbClr val="646464"/>
                </a:solidFill>
                <a:latin typeface="Consolas" panose="020B0609020204030204" pitchFamily="49" charset="0"/>
              </a:rPr>
              <a:t> = "id")},</a:t>
            </a:r>
          </a:p>
          <a:p>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inverseJoinColumns</a:t>
            </a:r>
            <a:r>
              <a:rPr lang="en-US" sz="1300" dirty="0">
                <a:solidFill>
                  <a:srgbClr val="646464"/>
                </a:solidFill>
                <a:latin typeface="Consolas" panose="020B0609020204030204" pitchFamily="49" charset="0"/>
              </a:rPr>
              <a:t> = {@JoinColumn(name = </a:t>
            </a:r>
            <a:r>
              <a:rPr lang="en-US" sz="1300" dirty="0" smtClean="0">
                <a:solidFill>
                  <a:srgbClr val="646464"/>
                </a:solidFill>
                <a:latin typeface="Consolas" panose="020B0609020204030204" pitchFamily="49" charset="0"/>
              </a:rPr>
              <a:t>"</a:t>
            </a:r>
            <a:r>
              <a:rPr lang="en-US" sz="1300" dirty="0" err="1" smtClean="0">
                <a:solidFill>
                  <a:srgbClr val="646464"/>
                </a:solidFill>
                <a:latin typeface="Consolas" panose="020B0609020204030204" pitchFamily="49" charset="0"/>
              </a:rPr>
              <a:t>EntityB_id</a:t>
            </a:r>
            <a:r>
              <a:rPr lang="en-US" sz="1300" dirty="0">
                <a:solidFill>
                  <a:srgbClr val="646464"/>
                </a:solidFill>
                <a:latin typeface="Consolas" panose="020B0609020204030204" pitchFamily="49" charset="0"/>
              </a:rPr>
              <a:t>", </a:t>
            </a:r>
            <a:r>
              <a:rPr lang="en-US" sz="1300" dirty="0" err="1">
                <a:solidFill>
                  <a:srgbClr val="646464"/>
                </a:solidFill>
                <a:latin typeface="Consolas" panose="020B0609020204030204" pitchFamily="49" charset="0"/>
              </a:rPr>
              <a:t>referencedColumnName</a:t>
            </a:r>
            <a:r>
              <a:rPr lang="en-US" sz="1300" dirty="0">
                <a:solidFill>
                  <a:srgbClr val="646464"/>
                </a:solidFill>
                <a:latin typeface="Consolas" panose="020B0609020204030204" pitchFamily="49" charset="0"/>
              </a:rPr>
              <a:t> = "id")}</a:t>
            </a:r>
          </a:p>
          <a:p>
            <a:r>
              <a:rPr lang="en-US" sz="1300" dirty="0">
                <a:solidFill>
                  <a:srgbClr val="646464"/>
                </a:solidFill>
                <a:latin typeface="Consolas" panose="020B0609020204030204" pitchFamily="49" charset="0"/>
              </a:rPr>
              <a:t>  </a:t>
            </a:r>
            <a:r>
              <a:rPr lang="en-US" sz="1300" dirty="0" smtClean="0">
                <a:solidFill>
                  <a:srgbClr val="646464"/>
                </a:solidFill>
                <a:latin typeface="Consolas" panose="020B0609020204030204" pitchFamily="49" charset="0"/>
              </a:rPr>
              <a:t>)</a:t>
            </a:r>
          </a:p>
          <a:p>
            <a:r>
              <a:rPr lang="en-US" sz="1300" dirty="0" smtClean="0">
                <a:latin typeface="Consolas" panose="020B0609020204030204" pitchFamily="49" charset="0"/>
              </a:rPr>
              <a:t>  </a:t>
            </a:r>
            <a:r>
              <a:rPr lang="en-US" sz="1300" dirty="0">
                <a:solidFill>
                  <a:srgbClr val="7F0055"/>
                </a:solidFill>
                <a:latin typeface="Consolas" panose="020B0609020204030204" pitchFamily="49" charset="0"/>
              </a:rPr>
              <a:t>private</a:t>
            </a:r>
            <a:r>
              <a:rPr lang="en-US" sz="1300" dirty="0">
                <a:latin typeface="Consolas" panose="020B0609020204030204" pitchFamily="49" charset="0"/>
              </a:rPr>
              <a:t> </a:t>
            </a:r>
            <a:r>
              <a:rPr lang="en-US" sz="1300" dirty="0" err="1">
                <a:latin typeface="Consolas" panose="020B0609020204030204" pitchFamily="49" charset="0"/>
              </a:rPr>
              <a:t>EntityB</a:t>
            </a:r>
            <a:r>
              <a:rPr lang="en-US" sz="1300" dirty="0">
                <a:latin typeface="Consolas" panose="020B0609020204030204" pitchFamily="49" charset="0"/>
              </a:rPr>
              <a:t> </a:t>
            </a:r>
            <a:r>
              <a:rPr lang="en-US" sz="1300" dirty="0" err="1">
                <a:solidFill>
                  <a:srgbClr val="0000C0"/>
                </a:solidFill>
                <a:latin typeface="Consolas" panose="020B0609020204030204" pitchFamily="49" charset="0"/>
              </a:rPr>
              <a:t>entityB</a:t>
            </a:r>
            <a:r>
              <a:rPr lang="en-US" sz="1300" dirty="0">
                <a:latin typeface="Consolas" panose="020B0609020204030204" pitchFamily="49" charset="0"/>
              </a:rPr>
              <a:t>;</a:t>
            </a:r>
          </a:p>
          <a:p>
            <a:r>
              <a:rPr lang="en-US" sz="1300" dirty="0" smtClean="0">
                <a:latin typeface="Consolas" panose="020B0609020204030204" pitchFamily="49" charset="0"/>
              </a:rPr>
              <a:t>  </a:t>
            </a:r>
            <a:r>
              <a:rPr lang="en-US" sz="1300" dirty="0" smtClean="0">
                <a:solidFill>
                  <a:srgbClr val="3F7F5F"/>
                </a:solidFill>
                <a:latin typeface="Consolas" panose="020B0609020204030204" pitchFamily="49" charset="0"/>
              </a:rPr>
              <a:t>//constructors, getter and setter</a:t>
            </a:r>
            <a:endParaRPr lang="en-US" sz="1300" dirty="0">
              <a:solidFill>
                <a:srgbClr val="3F7F5F"/>
              </a:solidFill>
              <a:latin typeface="Consolas" panose="020B0609020204030204" pitchFamily="49" charset="0"/>
            </a:endParaRPr>
          </a:p>
          <a:p>
            <a:r>
              <a:rPr lang="en-US" sz="1300" dirty="0" smtClean="0">
                <a:latin typeface="Consolas" panose="020B0609020204030204" pitchFamily="49" charset="0"/>
              </a:rPr>
              <a:t>}</a:t>
            </a:r>
          </a:p>
        </p:txBody>
      </p:sp>
    </p:spTree>
    <p:extLst>
      <p:ext uri="{BB962C8B-B14F-4D97-AF65-F5344CB8AC3E}">
        <p14:creationId xmlns:p14="http://schemas.microsoft.com/office/powerpoint/2010/main" val="24276658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sp>
        <p:nvSpPr>
          <p:cNvPr id="2" name="Rectangle 1"/>
          <p:cNvSpPr/>
          <p:nvPr/>
        </p:nvSpPr>
        <p:spPr>
          <a:xfrm>
            <a:off x="102794" y="1282482"/>
            <a:ext cx="2691763" cy="338554"/>
          </a:xfrm>
          <a:prstGeom prst="rect">
            <a:avLst/>
          </a:prstGeom>
        </p:spPr>
        <p:txBody>
          <a:bodyPr wrap="none">
            <a:spAutoFit/>
          </a:bodyPr>
          <a:lstStyle/>
          <a:p>
            <a:r>
              <a:rPr lang="vi-VN" sz="1600" dirty="0"/>
              <a:t>Ánh xạ 1-1 với </a:t>
            </a:r>
            <a:r>
              <a:rPr lang="en-US" sz="1600" dirty="0" err="1" smtClean="0"/>
              <a:t>bảng</a:t>
            </a:r>
            <a:r>
              <a:rPr lang="en-US" sz="1600" dirty="0" smtClean="0"/>
              <a:t> </a:t>
            </a:r>
            <a:r>
              <a:rPr lang="en-US" sz="1600" dirty="0" err="1" smtClean="0"/>
              <a:t>kết</a:t>
            </a:r>
            <a:r>
              <a:rPr lang="en-US" sz="1600" dirty="0" smtClean="0"/>
              <a:t> </a:t>
            </a:r>
            <a:r>
              <a:rPr lang="en-US" sz="1600" dirty="0" err="1" smtClean="0"/>
              <a:t>nối</a:t>
            </a:r>
            <a:endParaRPr lang="vi-VN" sz="1600" dirty="0"/>
          </a:p>
        </p:txBody>
      </p:sp>
      <p:sp>
        <p:nvSpPr>
          <p:cNvPr id="11" name="Rectangle 10"/>
          <p:cNvSpPr/>
          <p:nvPr/>
        </p:nvSpPr>
        <p:spPr>
          <a:xfrm>
            <a:off x="249766" y="1801937"/>
            <a:ext cx="8741833" cy="3108543"/>
          </a:xfrm>
          <a:prstGeom prst="rect">
            <a:avLst/>
          </a:prstGeom>
          <a:ln>
            <a:solidFill>
              <a:srgbClr val="FF0000"/>
            </a:solidFill>
          </a:ln>
        </p:spPr>
        <p:txBody>
          <a:bodyPr wrap="square">
            <a:spAutoFit/>
          </a:bodyPr>
          <a:lstStyle/>
          <a:p>
            <a:r>
              <a:rPr lang="en-US" dirty="0">
                <a:solidFill>
                  <a:srgbClr val="7F0055"/>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javax.persistence</a:t>
            </a:r>
            <a:r>
              <a:rPr lang="en-US" dirty="0" smtClean="0">
                <a:latin typeface="Consolas" panose="020B0609020204030204" pitchFamily="49" charset="0"/>
              </a:rPr>
              <a:t>.*;</a:t>
            </a:r>
            <a:endParaRPr lang="en-US" dirty="0">
              <a:latin typeface="Consolas" panose="020B0609020204030204" pitchFamily="49" charset="0"/>
            </a:endParaRPr>
          </a:p>
          <a:p>
            <a:endParaRPr lang="en-US" dirty="0" smtClean="0">
              <a:latin typeface="Consolas" panose="020B0609020204030204" pitchFamily="49" charset="0"/>
            </a:endParaRPr>
          </a:p>
          <a:p>
            <a:r>
              <a:rPr lang="en-US" dirty="0">
                <a:solidFill>
                  <a:srgbClr val="646464"/>
                </a:solidFill>
                <a:latin typeface="Consolas" panose="020B0609020204030204" pitchFamily="49" charset="0"/>
              </a:rPr>
              <a:t>@Entity</a:t>
            </a:r>
          </a:p>
          <a:p>
            <a:r>
              <a:rPr lang="en-US" dirty="0">
                <a:solidFill>
                  <a:srgbClr val="646464"/>
                </a:solidFill>
                <a:latin typeface="Consolas" panose="020B0609020204030204" pitchFamily="49" charset="0"/>
              </a:rPr>
              <a:t>@Table(name = “</a:t>
            </a:r>
            <a:r>
              <a:rPr lang="en-US" dirty="0" err="1" smtClean="0">
                <a:solidFill>
                  <a:srgbClr val="646464"/>
                </a:solidFill>
                <a:latin typeface="Consolas" panose="020B0609020204030204" pitchFamily="49" charset="0"/>
              </a:rPr>
              <a:t>tb_EntityB</a:t>
            </a:r>
            <a:r>
              <a:rPr lang="en-US" dirty="0" smtClean="0">
                <a:solidFill>
                  <a:srgbClr val="646464"/>
                </a:solidFill>
                <a:latin typeface="Consolas" panose="020B0609020204030204" pitchFamily="49" charset="0"/>
              </a:rPr>
              <a:t>")</a:t>
            </a:r>
            <a:endParaRPr lang="en-US" dirty="0">
              <a:solidFill>
                <a:srgbClr val="646464"/>
              </a:solidFill>
              <a:latin typeface="Consolas" panose="020B0609020204030204" pitchFamily="49" charset="0"/>
            </a:endParaRPr>
          </a:p>
          <a:p>
            <a:r>
              <a:rPr lang="en-US" dirty="0" smtClean="0">
                <a:solidFill>
                  <a:srgbClr val="7F0055"/>
                </a:solidFill>
                <a:latin typeface="Consolas" panose="020B0609020204030204" pitchFamily="49" charset="0"/>
              </a:rPr>
              <a:t>public</a:t>
            </a:r>
            <a:r>
              <a:rPr lang="en-US" dirty="0" smtClean="0">
                <a:latin typeface="Consolas" panose="020B0609020204030204" pitchFamily="49" charset="0"/>
              </a:rPr>
              <a:t> </a:t>
            </a:r>
            <a:r>
              <a:rPr lang="en-US" dirty="0">
                <a:solidFill>
                  <a:srgbClr val="7F0055"/>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EntityB</a:t>
            </a:r>
            <a:r>
              <a:rPr lang="en-US" dirty="0">
                <a:latin typeface="Consolas" panose="020B0609020204030204" pitchFamily="49" charset="0"/>
              </a:rPr>
              <a:t> {</a:t>
            </a:r>
          </a:p>
          <a:p>
            <a:r>
              <a:rPr lang="en-US" dirty="0" smtClean="0">
                <a:solidFill>
                  <a:srgbClr val="646464"/>
                </a:solidFill>
                <a:latin typeface="Consolas" panose="020B0609020204030204" pitchFamily="49" charset="0"/>
              </a:rPr>
              <a:t>  @</a:t>
            </a:r>
            <a:r>
              <a:rPr lang="en-US" dirty="0">
                <a:solidFill>
                  <a:srgbClr val="646464"/>
                </a:solidFill>
                <a:latin typeface="Consolas" panose="020B0609020204030204" pitchFamily="49" charset="0"/>
              </a:rPr>
              <a:t>Id</a:t>
            </a:r>
          </a:p>
          <a:p>
            <a:r>
              <a:rPr lang="en-US" dirty="0" smtClean="0">
                <a:solidFill>
                  <a:srgbClr val="646464"/>
                </a:solidFill>
                <a:latin typeface="Consolas" panose="020B0609020204030204" pitchFamily="49" charset="0"/>
              </a:rPr>
              <a:t>  @</a:t>
            </a:r>
            <a:r>
              <a:rPr lang="en-US" dirty="0" err="1">
                <a:solidFill>
                  <a:srgbClr val="646464"/>
                </a:solidFill>
                <a:latin typeface="Consolas" panose="020B0609020204030204" pitchFamily="49" charset="0"/>
              </a:rPr>
              <a:t>GeneratedValue</a:t>
            </a:r>
            <a:r>
              <a:rPr lang="en-US" dirty="0">
                <a:solidFill>
                  <a:srgbClr val="646464"/>
                </a:solidFill>
                <a:latin typeface="Consolas" panose="020B0609020204030204" pitchFamily="49" charset="0"/>
              </a:rPr>
              <a:t>(strategy = </a:t>
            </a:r>
            <a:r>
              <a:rPr lang="en-US" dirty="0" err="1">
                <a:solidFill>
                  <a:srgbClr val="646464"/>
                </a:solidFill>
                <a:latin typeface="Consolas" panose="020B0609020204030204" pitchFamily="49" charset="0"/>
              </a:rPr>
              <a:t>GenerationType.IDENTITY</a:t>
            </a:r>
            <a:r>
              <a:rPr lang="en-US" dirty="0" smtClean="0">
                <a:solidFill>
                  <a:srgbClr val="646464"/>
                </a:solidFill>
                <a:latin typeface="Consolas" panose="020B0609020204030204" pitchFamily="49" charset="0"/>
              </a:rPr>
              <a:t>)</a:t>
            </a:r>
          </a:p>
          <a:p>
            <a:r>
              <a:rPr lang="en-US" dirty="0" smtClean="0">
                <a:solidFill>
                  <a:srgbClr val="7F0055"/>
                </a:solidFill>
                <a:latin typeface="Consolas" panose="020B0609020204030204" pitchFamily="49" charset="0"/>
              </a:rPr>
              <a:t>  private</a:t>
            </a:r>
            <a:r>
              <a:rPr lang="en-US" dirty="0" smtClean="0">
                <a:latin typeface="Consolas" panose="020B0609020204030204" pitchFamily="49" charset="0"/>
              </a:rPr>
              <a:t> </a:t>
            </a:r>
            <a:r>
              <a:rPr lang="en-US" dirty="0" err="1">
                <a:solidFill>
                  <a:srgbClr val="7F0055"/>
                </a:solidFill>
                <a:latin typeface="Consolas" panose="020B0609020204030204" pitchFamily="49" charset="0"/>
              </a:rPr>
              <a:t>int</a:t>
            </a:r>
            <a:r>
              <a:rPr lang="en-US" dirty="0">
                <a:latin typeface="Consolas" panose="020B0609020204030204" pitchFamily="49" charset="0"/>
              </a:rPr>
              <a:t> </a:t>
            </a:r>
            <a:r>
              <a:rPr lang="en-US" dirty="0" err="1">
                <a:solidFill>
                  <a:srgbClr val="0000C0"/>
                </a:solidFill>
                <a:latin typeface="Consolas" panose="020B0609020204030204" pitchFamily="49" charset="0"/>
              </a:rPr>
              <a:t>myIdB</a:t>
            </a:r>
            <a:r>
              <a:rPr lang="en-US" dirty="0">
                <a:latin typeface="Consolas" panose="020B0609020204030204" pitchFamily="49" charset="0"/>
              </a:rPr>
              <a:t>;</a:t>
            </a:r>
          </a:p>
          <a:p>
            <a:endParaRPr lang="en-US" dirty="0" smtClean="0">
              <a:solidFill>
                <a:srgbClr val="646464"/>
              </a:solidFill>
              <a:latin typeface="Consolas" panose="020B0609020204030204" pitchFamily="49" charset="0"/>
            </a:endParaRPr>
          </a:p>
          <a:p>
            <a:r>
              <a:rPr lang="en-US" dirty="0">
                <a:solidFill>
                  <a:srgbClr val="7F0055"/>
                </a:solidFill>
                <a:latin typeface="Consolas" panose="020B0609020204030204" pitchFamily="49" charset="0"/>
              </a:rPr>
              <a:t>  </a:t>
            </a:r>
            <a:r>
              <a:rPr lang="en-US" dirty="0">
                <a:solidFill>
                  <a:srgbClr val="646464"/>
                </a:solidFill>
                <a:latin typeface="Consolas" panose="020B0609020204030204" pitchFamily="49" charset="0"/>
              </a:rPr>
              <a:t>@</a:t>
            </a:r>
            <a:r>
              <a:rPr lang="en-US" dirty="0" err="1">
                <a:solidFill>
                  <a:srgbClr val="646464"/>
                </a:solidFill>
                <a:latin typeface="Consolas" panose="020B0609020204030204" pitchFamily="49" charset="0"/>
              </a:rPr>
              <a:t>OneToOne</a:t>
            </a:r>
            <a:r>
              <a:rPr lang="en-US" dirty="0">
                <a:solidFill>
                  <a:srgbClr val="646464"/>
                </a:solidFill>
                <a:latin typeface="Consolas" panose="020B0609020204030204" pitchFamily="49" charset="0"/>
              </a:rPr>
              <a:t>(</a:t>
            </a:r>
            <a:r>
              <a:rPr lang="en-US" dirty="0" err="1">
                <a:solidFill>
                  <a:srgbClr val="646464"/>
                </a:solidFill>
                <a:latin typeface="Consolas" panose="020B0609020204030204" pitchFamily="49" charset="0"/>
              </a:rPr>
              <a:t>mappedBy</a:t>
            </a:r>
            <a:r>
              <a:rPr lang="en-US" dirty="0">
                <a:solidFill>
                  <a:srgbClr val="646464"/>
                </a:solidFill>
                <a:latin typeface="Consolas" panose="020B0609020204030204" pitchFamily="49" charset="0"/>
              </a:rPr>
              <a:t> = </a:t>
            </a:r>
            <a:r>
              <a:rPr lang="en-US" dirty="0" smtClean="0">
                <a:solidFill>
                  <a:srgbClr val="646464"/>
                </a:solidFill>
                <a:latin typeface="Consolas" panose="020B0609020204030204" pitchFamily="49" charset="0"/>
              </a:rPr>
              <a:t>“</a:t>
            </a:r>
            <a:r>
              <a:rPr lang="en-US" dirty="0" err="1" smtClean="0">
                <a:solidFill>
                  <a:srgbClr val="646464"/>
                </a:solidFill>
                <a:latin typeface="Consolas" panose="020B0609020204030204" pitchFamily="49" charset="0"/>
              </a:rPr>
              <a:t>entityB</a:t>
            </a:r>
            <a:r>
              <a:rPr lang="en-US" dirty="0" smtClean="0">
                <a:solidFill>
                  <a:srgbClr val="646464"/>
                </a:solidFill>
                <a:latin typeface="Consolas" panose="020B0609020204030204" pitchFamily="49" charset="0"/>
              </a:rPr>
              <a:t>")</a:t>
            </a:r>
            <a:endParaRPr lang="en-US" dirty="0">
              <a:solidFill>
                <a:srgbClr val="646464"/>
              </a:solidFill>
              <a:latin typeface="Consolas" panose="020B0609020204030204" pitchFamily="49" charset="0"/>
            </a:endParaRPr>
          </a:p>
          <a:p>
            <a:r>
              <a:rPr lang="en-US" dirty="0">
                <a:solidFill>
                  <a:srgbClr val="7F0055"/>
                </a:solidFill>
                <a:latin typeface="Consolas" panose="020B0609020204030204" pitchFamily="49" charset="0"/>
              </a:rPr>
              <a:t>  </a:t>
            </a:r>
            <a:r>
              <a:rPr lang="en-US" dirty="0" smtClean="0">
                <a:solidFill>
                  <a:srgbClr val="7F0055"/>
                </a:solidFill>
                <a:latin typeface="Consolas" panose="020B0609020204030204" pitchFamily="49" charset="0"/>
              </a:rPr>
              <a:t>private </a:t>
            </a:r>
            <a:r>
              <a:rPr lang="en-US" dirty="0" err="1" smtClean="0">
                <a:latin typeface="Consolas" panose="020B0609020204030204" pitchFamily="49" charset="0"/>
              </a:rPr>
              <a:t>EntityA</a:t>
            </a:r>
            <a:r>
              <a:rPr lang="en-US" dirty="0" smtClean="0">
                <a:latin typeface="Consolas" panose="020B0609020204030204" pitchFamily="49" charset="0"/>
              </a:rPr>
              <a:t> </a:t>
            </a:r>
            <a:r>
              <a:rPr lang="en-US" dirty="0" err="1" smtClean="0">
                <a:solidFill>
                  <a:srgbClr val="7F0055"/>
                </a:solidFill>
                <a:latin typeface="Consolas" panose="020B0609020204030204" pitchFamily="49" charset="0"/>
              </a:rPr>
              <a:t>entityA</a:t>
            </a:r>
            <a:r>
              <a:rPr lang="en-US" dirty="0" smtClean="0">
                <a:solidFill>
                  <a:srgbClr val="7F0055"/>
                </a:solidFill>
                <a:latin typeface="Consolas" panose="020B0609020204030204" pitchFamily="49" charset="0"/>
              </a:rPr>
              <a:t> </a:t>
            </a:r>
            <a:r>
              <a:rPr lang="en-US" dirty="0">
                <a:solidFill>
                  <a:srgbClr val="7F0055"/>
                </a:solidFill>
                <a:latin typeface="Consolas" panose="020B0609020204030204" pitchFamily="49" charset="0"/>
              </a:rPr>
              <a:t>;</a:t>
            </a:r>
          </a:p>
          <a:p>
            <a:r>
              <a:rPr lang="en-US" dirty="0" smtClean="0">
                <a:solidFill>
                  <a:srgbClr val="7F0055"/>
                </a:solidFill>
                <a:latin typeface="Consolas" panose="020B0609020204030204" pitchFamily="49" charset="0"/>
              </a:rPr>
              <a:t>  </a:t>
            </a:r>
            <a:endParaRPr lang="en-US" dirty="0" smtClean="0">
              <a:solidFill>
                <a:srgbClr val="3F7F5F"/>
              </a:solidFill>
              <a:latin typeface="Consolas" panose="020B0609020204030204" pitchFamily="49" charset="0"/>
            </a:endParaRPr>
          </a:p>
          <a:p>
            <a:r>
              <a:rPr lang="en-US" dirty="0">
                <a:solidFill>
                  <a:srgbClr val="3F7F5F"/>
                </a:solidFill>
                <a:latin typeface="Consolas" panose="020B0609020204030204" pitchFamily="49" charset="0"/>
              </a:rPr>
              <a:t> </a:t>
            </a:r>
            <a:r>
              <a:rPr lang="en-US" dirty="0" smtClean="0">
                <a:solidFill>
                  <a:srgbClr val="3F7F5F"/>
                </a:solidFill>
                <a:latin typeface="Consolas" panose="020B0609020204030204" pitchFamily="49" charset="0"/>
              </a:rPr>
              <a:t> //constructors, getter </a:t>
            </a:r>
            <a:r>
              <a:rPr lang="en-US" dirty="0">
                <a:solidFill>
                  <a:srgbClr val="3F7F5F"/>
                </a:solidFill>
                <a:latin typeface="Consolas" panose="020B0609020204030204" pitchFamily="49" charset="0"/>
              </a:rPr>
              <a:t>and setter</a:t>
            </a:r>
          </a:p>
          <a:p>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3684748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Luồng JDBC</a:t>
            </a:r>
            <a:endParaRPr lang="en-US" altLang="en-US" sz="2200" dirty="0"/>
          </a:p>
        </p:txBody>
      </p:sp>
      <p:sp>
        <p:nvSpPr>
          <p:cNvPr id="9" name="Rectangle 8"/>
          <p:cNvSpPr/>
          <p:nvPr/>
        </p:nvSpPr>
        <p:spPr>
          <a:xfrm>
            <a:off x="99060" y="1672116"/>
            <a:ext cx="3413760" cy="2507866"/>
          </a:xfrm>
          <a:prstGeom prst="rect">
            <a:avLst/>
          </a:prstGeom>
        </p:spPr>
        <p:txBody>
          <a:bodyPr wrap="square">
            <a:spAutoFit/>
          </a:bodyPr>
          <a:lstStyle/>
          <a:p>
            <a:pPr algn="just">
              <a:lnSpc>
                <a:spcPct val="107000"/>
              </a:lnSpc>
              <a:spcAft>
                <a:spcPts val="800"/>
              </a:spcAft>
            </a:pP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giúp viết các ứng dụng Java quản lý ba hoạt động lập trình sau:</a:t>
            </a:r>
          </a:p>
          <a:p>
            <a:pPr algn="just">
              <a:lnSpc>
                <a:spcPct val="107000"/>
              </a:lnSpc>
              <a:spcAft>
                <a:spcPts val="800"/>
              </a:spcAft>
            </a:pP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Kết nối với nguồn dữ liệu</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Gửi truy vấn và cập nhật câu lệnh vào cơ sở dữ liệu</a:t>
            </a:r>
          </a:p>
          <a:p>
            <a:pPr algn="just">
              <a:lnSpc>
                <a:spcPct val="107000"/>
              </a:lnSpc>
              <a:spcAft>
                <a:spcPts val="800"/>
              </a:spcAft>
            </a:pP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Truy xuất và xử lý kết quả nhận được từ cơ sở dữ liệu để trả lời truy vấn của người dùng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descr="https://4.bp.blogspot.com/-OIiezx01y7M/W78-Ort5u4I/AAAAAAAAEPY/a7zeUmu2McsUzoqS5_wSf_1jQmYFRCZHACLcBGAs/s1600/jdbc.jpg"/>
          <p:cNvPicPr/>
          <p:nvPr/>
        </p:nvPicPr>
        <p:blipFill rotWithShape="1">
          <a:blip r:embed="rId2">
            <a:extLst>
              <a:ext uri="{28A0092B-C50C-407E-A947-70E740481C1C}">
                <a14:useLocalDpi xmlns:a14="http://schemas.microsoft.com/office/drawing/2010/main" val="0"/>
              </a:ext>
            </a:extLst>
          </a:blip>
          <a:srcRect l="5516" t="22770" r="6280" b="8614"/>
          <a:stretch/>
        </p:blipFill>
        <p:spPr bwMode="auto">
          <a:xfrm>
            <a:off x="3668395" y="1630680"/>
            <a:ext cx="5407025" cy="2446020"/>
          </a:xfrm>
          <a:prstGeom prst="rect">
            <a:avLst/>
          </a:prstGeom>
          <a:noFill/>
          <a:ln>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94553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1-1</a:t>
            </a:r>
            <a:endParaRPr lang="en-US" altLang="en-US" sz="2200" dirty="0"/>
          </a:p>
        </p:txBody>
      </p:sp>
      <p:pic>
        <p:nvPicPr>
          <p:cNvPr id="6" name="Picture 5"/>
          <p:cNvPicPr>
            <a:picLocks noChangeAspect="1"/>
          </p:cNvPicPr>
          <p:nvPr/>
        </p:nvPicPr>
        <p:blipFill>
          <a:blip r:embed="rId2"/>
          <a:stretch>
            <a:fillRect/>
          </a:stretch>
        </p:blipFill>
        <p:spPr>
          <a:xfrm>
            <a:off x="4315777" y="1250632"/>
            <a:ext cx="4657725" cy="1819275"/>
          </a:xfrm>
          <a:prstGeom prst="rect">
            <a:avLst/>
          </a:prstGeom>
        </p:spPr>
      </p:pic>
      <p:pic>
        <p:nvPicPr>
          <p:cNvPr id="7" name="Picture 6"/>
          <p:cNvPicPr>
            <a:picLocks noChangeAspect="1"/>
          </p:cNvPicPr>
          <p:nvPr/>
        </p:nvPicPr>
        <p:blipFill>
          <a:blip r:embed="rId3"/>
          <a:stretch>
            <a:fillRect/>
          </a:stretch>
        </p:blipFill>
        <p:spPr>
          <a:xfrm>
            <a:off x="4666594" y="3159423"/>
            <a:ext cx="4088786" cy="1924378"/>
          </a:xfrm>
          <a:prstGeom prst="rect">
            <a:avLst/>
          </a:prstGeom>
          <a:ln>
            <a:solidFill>
              <a:srgbClr val="FF0000"/>
            </a:solidFill>
          </a:ln>
        </p:spPr>
      </p:pic>
      <p:pic>
        <p:nvPicPr>
          <p:cNvPr id="8" name="Picture 7"/>
          <p:cNvPicPr>
            <a:picLocks noChangeAspect="1"/>
          </p:cNvPicPr>
          <p:nvPr/>
        </p:nvPicPr>
        <p:blipFill>
          <a:blip r:embed="rId4"/>
          <a:stretch>
            <a:fillRect/>
          </a:stretch>
        </p:blipFill>
        <p:spPr>
          <a:xfrm>
            <a:off x="139539" y="1199472"/>
            <a:ext cx="3998122" cy="3898308"/>
          </a:xfrm>
          <a:prstGeom prst="rect">
            <a:avLst/>
          </a:prstGeom>
          <a:ln>
            <a:solidFill>
              <a:srgbClr val="FF0000"/>
            </a:solidFill>
          </a:ln>
        </p:spPr>
      </p:pic>
    </p:spTree>
    <p:extLst>
      <p:ext uri="{BB962C8B-B14F-4D97-AF65-F5344CB8AC3E}">
        <p14:creationId xmlns:p14="http://schemas.microsoft.com/office/powerpoint/2010/main" val="5814503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90373" y="1798225"/>
            <a:ext cx="5392667" cy="2331106"/>
          </a:xfrm>
          <a:prstGeom prst="rect">
            <a:avLst/>
          </a:prstGeom>
          <a:ln>
            <a:solidFill>
              <a:srgbClr val="FF0000"/>
            </a:solidFill>
          </a:ln>
        </p:spPr>
      </p:pic>
      <p:sp>
        <p:nvSpPr>
          <p:cNvPr id="8" name="Rectangle 7"/>
          <p:cNvSpPr/>
          <p:nvPr/>
        </p:nvSpPr>
        <p:spPr>
          <a:xfrm>
            <a:off x="42335" y="1783366"/>
            <a:ext cx="3581400" cy="2556021"/>
          </a:xfrm>
          <a:prstGeom prst="rect">
            <a:avLst/>
          </a:prstGeom>
        </p:spPr>
        <p:txBody>
          <a:bodyPr wrap="square">
            <a:spAutoFit/>
          </a:bodyPr>
          <a:lstStyle/>
          <a:p>
            <a:pPr algn="just">
              <a:lnSpc>
                <a:spcPct val="120000"/>
              </a:lnSpc>
              <a:spcBef>
                <a:spcPts val="300"/>
              </a:spcBef>
              <a:spcAft>
                <a:spcPts val="300"/>
              </a:spcAft>
            </a:pP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1-n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hiện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liên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kết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giữa</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hiện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thực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này</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nhiều</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hiện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thực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khác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cách</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triển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khai</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loại</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1-1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Spring Data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JPA</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300"/>
              </a:spcBef>
              <a:spcAft>
                <a:spcPts val="300"/>
              </a:spcAft>
            </a:pP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Ánh</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xạ</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rPr>
              <a:t>1-n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khóa</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rPr>
              <a:t>ngoại</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Ánh</a:t>
            </a:r>
            <a:r>
              <a:rPr lang="en-US" altLang="en-US" sz="2200" dirty="0" smtClean="0"/>
              <a:t> </a:t>
            </a:r>
            <a:r>
              <a:rPr lang="en-US" altLang="en-US" sz="2200" dirty="0" err="1" smtClean="0"/>
              <a:t>xạ</a:t>
            </a:r>
            <a:r>
              <a:rPr lang="en-US" altLang="en-US" sz="2200" dirty="0" smtClean="0"/>
              <a:t> 1-n</a:t>
            </a:r>
            <a:endParaRPr lang="en-US" altLang="en-US" sz="2200" dirty="0"/>
          </a:p>
        </p:txBody>
      </p:sp>
    </p:spTree>
    <p:extLst>
      <p:ext uri="{BB962C8B-B14F-4D97-AF65-F5344CB8AC3E}">
        <p14:creationId xmlns:p14="http://schemas.microsoft.com/office/powerpoint/2010/main" val="3325179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Kho lưu trữ (Repositories)</a:t>
            </a:r>
          </a:p>
        </p:txBody>
      </p:sp>
    </p:spTree>
    <p:extLst>
      <p:ext uri="{BB962C8B-B14F-4D97-AF65-F5344CB8AC3E}">
        <p14:creationId xmlns:p14="http://schemas.microsoft.com/office/powerpoint/2010/main" val="3069745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Giới</a:t>
            </a:r>
            <a:r>
              <a:rPr lang="en-US" altLang="en-US" sz="2200" dirty="0" smtClean="0"/>
              <a:t> </a:t>
            </a:r>
            <a:r>
              <a:rPr lang="en-US" altLang="en-US" sz="2200" dirty="0" err="1" smtClean="0"/>
              <a:t>thiệu</a:t>
            </a:r>
            <a:endParaRPr lang="en-US" altLang="en-US" sz="2200" dirty="0"/>
          </a:p>
        </p:txBody>
      </p:sp>
      <p:sp>
        <p:nvSpPr>
          <p:cNvPr id="7" name="Rectangle 6"/>
          <p:cNvSpPr/>
          <p:nvPr/>
        </p:nvSpPr>
        <p:spPr>
          <a:xfrm>
            <a:off x="77047" y="1286520"/>
            <a:ext cx="5211234" cy="3222485"/>
          </a:xfrm>
          <a:prstGeom prst="rect">
            <a:avLst/>
          </a:prstGeom>
        </p:spPr>
        <p:txBody>
          <a:bodyPr wrap="square">
            <a:spAutoFit/>
          </a:bodyPr>
          <a:lstStyle/>
          <a:p>
            <a:pPr algn="just">
              <a:lnSpc>
                <a:spcPct val="120000"/>
              </a:lnSpc>
              <a:spcBef>
                <a:spcPts val="300"/>
              </a:spcBef>
              <a:spcAft>
                <a:spcPts val="300"/>
              </a:spcAft>
            </a:pP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X</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ây dựng và triển khai tầng truy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xuất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dữ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liệu trong các ứng dụng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thường</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phức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tạp</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cồng kền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h.</a:t>
            </a:r>
          </a:p>
          <a:p>
            <a:pPr algn="just">
              <a:lnSpc>
                <a:spcPct val="120000"/>
              </a:lnSpc>
              <a:spcBef>
                <a:spcPts val="300"/>
              </a:spcBef>
              <a:spcAft>
                <a:spcPts val="300"/>
              </a:spcAft>
            </a:pP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C</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ó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nhiều thư viện và framework hỗ trợ nhưng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không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tránh khỏi việc phải viết lại quá nhiều mã viết sẵn trong các thư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viện</a:t>
            </a:r>
            <a:endPar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Để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giảm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việc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code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lại</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Spring cung cấp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giao</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diện</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abstract reposity</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giảm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đáng kể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việc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viết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lại</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mã</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thực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thi quá nhiều các lớp trong tầng truy cập dữ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liệu</a:t>
            </a:r>
            <a:endPar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t="6561"/>
          <a:stretch/>
        </p:blipFill>
        <p:spPr>
          <a:xfrm>
            <a:off x="5459730" y="1691640"/>
            <a:ext cx="3629026" cy="2712720"/>
          </a:xfrm>
          <a:prstGeom prst="rect">
            <a:avLst/>
          </a:prstGeom>
        </p:spPr>
      </p:pic>
    </p:spTree>
    <p:extLst>
      <p:ext uri="{BB962C8B-B14F-4D97-AF65-F5344CB8AC3E}">
        <p14:creationId xmlns:p14="http://schemas.microsoft.com/office/powerpoint/2010/main" val="27672145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en-US" altLang="en-US" sz="2200" dirty="0" err="1" smtClean="0"/>
              <a:t>JPA</a:t>
            </a:r>
            <a:r>
              <a:rPr lang="en-US" altLang="en-US" sz="2200" dirty="0" smtClean="0"/>
              <a:t> repository</a:t>
            </a:r>
            <a:endParaRPr lang="en-US" altLang="en-US" sz="2200" dirty="0"/>
          </a:p>
        </p:txBody>
      </p:sp>
      <p:sp>
        <p:nvSpPr>
          <p:cNvPr id="7" name="Rectangle 6"/>
          <p:cNvSpPr/>
          <p:nvPr/>
        </p:nvSpPr>
        <p:spPr>
          <a:xfrm>
            <a:off x="61807" y="1515120"/>
            <a:ext cx="5531273" cy="2240613"/>
          </a:xfrm>
          <a:prstGeom prst="rect">
            <a:avLst/>
          </a:prstGeom>
        </p:spPr>
        <p:txBody>
          <a:bodyPr wrap="square">
            <a:spAutoFit/>
          </a:bodyPr>
          <a:lstStyle/>
          <a:p>
            <a:pPr algn="just">
              <a:lnSpc>
                <a:spcPct val="120000"/>
              </a:lnSpc>
              <a:spcBef>
                <a:spcPts val="300"/>
              </a:spcBef>
              <a:spcAft>
                <a:spcPts val="300"/>
              </a:spcAft>
            </a:pP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a:t>
            </a:r>
            <a:r>
              <a:rPr lang="en-US" sz="1800" dirty="0" smtClean="0">
                <a:solidFill>
                  <a:srgbClr val="343A40"/>
                </a:solidFill>
                <a:latin typeface="Proxima Nova" panose="020B0604020202020204" charset="0"/>
                <a:ea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Để tạo</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repository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trong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Spring Boot,  cần phải sử dụng </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Repository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trên lớp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đó</a:t>
            </a:r>
            <a:endPar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20000"/>
              </a:lnSpc>
              <a:spcBef>
                <a:spcPts val="300"/>
              </a:spcBef>
              <a:spcAft>
                <a:spcPts val="300"/>
              </a:spcAft>
            </a:pP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Repository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là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trường</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hợp</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đặc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biệt</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của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Component. </a:t>
            </a:r>
          </a:p>
          <a:p>
            <a:pPr algn="just">
              <a:lnSpc>
                <a:spcPct val="120000"/>
              </a:lnSpc>
              <a:spcBef>
                <a:spcPts val="300"/>
              </a:spcBef>
              <a:spcAft>
                <a:spcPts val="300"/>
              </a:spcAft>
            </a:pP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Repository được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sử dụng trên một lớp để thực hiện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thao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tác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trên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đối tượng. </a:t>
            </a:r>
          </a:p>
        </p:txBody>
      </p:sp>
      <p:pic>
        <p:nvPicPr>
          <p:cNvPr id="5" name="Picture 4"/>
          <p:cNvPicPr>
            <a:picLocks noChangeAspect="1"/>
          </p:cNvPicPr>
          <p:nvPr/>
        </p:nvPicPr>
        <p:blipFill rotWithShape="1">
          <a:blip r:embed="rId2"/>
          <a:srcRect l="60480" t="6358" r="6293" b="11131"/>
          <a:stretch/>
        </p:blipFill>
        <p:spPr>
          <a:xfrm>
            <a:off x="5890259" y="1188720"/>
            <a:ext cx="3185161" cy="3954780"/>
          </a:xfrm>
          <a:prstGeom prst="rect">
            <a:avLst/>
          </a:prstGeom>
        </p:spPr>
      </p:pic>
    </p:spTree>
    <p:extLst>
      <p:ext uri="{BB962C8B-B14F-4D97-AF65-F5344CB8AC3E}">
        <p14:creationId xmlns:p14="http://schemas.microsoft.com/office/powerpoint/2010/main" val="22477044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en-US" altLang="en-US" sz="2200" dirty="0" err="1" smtClean="0"/>
              <a:t>JPA</a:t>
            </a:r>
            <a:r>
              <a:rPr lang="en-US" altLang="en-US" sz="2200" dirty="0" smtClean="0"/>
              <a:t> Repository</a:t>
            </a:r>
            <a:endParaRPr lang="en-US" altLang="en-US" sz="2200" dirty="0"/>
          </a:p>
        </p:txBody>
      </p:sp>
      <p:sp>
        <p:nvSpPr>
          <p:cNvPr id="3" name="Rectangle 2"/>
          <p:cNvSpPr/>
          <p:nvPr/>
        </p:nvSpPr>
        <p:spPr>
          <a:xfrm>
            <a:off x="160020" y="1630221"/>
            <a:ext cx="8884920" cy="1323247"/>
          </a:xfrm>
          <a:prstGeom prst="rect">
            <a:avLst/>
          </a:prstGeom>
          <a:ln>
            <a:solidFill>
              <a:srgbClr val="FF0000"/>
            </a:solidFill>
          </a:ln>
        </p:spPr>
        <p:txBody>
          <a:bodyPr wrap="square">
            <a:spAutoFit/>
          </a:bodyPr>
          <a:lstStyle/>
          <a:p>
            <a:pPr>
              <a:lnSpc>
                <a:spcPct val="107000"/>
              </a:lnSpc>
            </a:pPr>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@Repository</a:t>
            </a:r>
          </a:p>
          <a:p>
            <a:pPr>
              <a:lnSpc>
                <a:spcPct val="107000"/>
              </a:lnSpc>
            </a:pPr>
            <a:r>
              <a:rPr lang="en-US" sz="15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 interface </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Repository_Name&gt; </a:t>
            </a:r>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extends </a:t>
            </a:r>
            <a:r>
              <a:rPr lang="en-US" sz="15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JPARepository</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DataType</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DataType</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 </a:t>
            </a:r>
          </a:p>
          <a:p>
            <a:pPr>
              <a:lnSpc>
                <a:spcPct val="107000"/>
              </a:lnSpc>
            </a:pP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a:t>
            </a:r>
            <a:endPar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a:p>
            <a:pPr algn="just">
              <a:lnSpc>
                <a:spcPct val="107000"/>
              </a:lnSpc>
              <a:spcAft>
                <a:spcPts val="800"/>
              </a:spcAft>
            </a:pP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p>
        </p:txBody>
      </p:sp>
      <p:sp>
        <p:nvSpPr>
          <p:cNvPr id="9" name="Rectangle 8"/>
          <p:cNvSpPr/>
          <p:nvPr/>
        </p:nvSpPr>
        <p:spPr>
          <a:xfrm>
            <a:off x="113682" y="1168182"/>
            <a:ext cx="1039067"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Cú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pháp</a:t>
            </a:r>
            <a:endParaRPr lang="en-US" sz="1800" dirty="0"/>
          </a:p>
        </p:txBody>
      </p:sp>
      <p:pic>
        <p:nvPicPr>
          <p:cNvPr id="11" name="Picture 10"/>
          <p:cNvPicPr>
            <a:picLocks noChangeAspect="1"/>
          </p:cNvPicPr>
          <p:nvPr/>
        </p:nvPicPr>
        <p:blipFill>
          <a:blip r:embed="rId2"/>
          <a:stretch>
            <a:fillRect/>
          </a:stretch>
        </p:blipFill>
        <p:spPr>
          <a:xfrm>
            <a:off x="1425438" y="3304183"/>
            <a:ext cx="6506483" cy="562053"/>
          </a:xfrm>
          <a:prstGeom prst="rect">
            <a:avLst/>
          </a:prstGeom>
          <a:ln>
            <a:solidFill>
              <a:srgbClr val="FF0000"/>
            </a:solidFill>
          </a:ln>
        </p:spPr>
      </p:pic>
      <p:sp>
        <p:nvSpPr>
          <p:cNvPr id="12" name="Rectangle 11"/>
          <p:cNvSpPr/>
          <p:nvPr/>
        </p:nvSpPr>
        <p:spPr>
          <a:xfrm>
            <a:off x="128922" y="3240822"/>
            <a:ext cx="712054" cy="369332"/>
          </a:xfrm>
          <a:prstGeom prst="rect">
            <a:avLst/>
          </a:prstGeom>
        </p:spPr>
        <p:txBody>
          <a:bodyPr wrap="none">
            <a:spAutoFit/>
          </a:bodyPr>
          <a:lstStyle/>
          <a:p>
            <a:r>
              <a:rPr lang="en-US" sz="1800" dirty="0" smtClean="0">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dụ</a:t>
            </a:r>
            <a:endParaRPr lang="en-US" sz="1800" dirty="0"/>
          </a:p>
        </p:txBody>
      </p:sp>
      <p:pic>
        <p:nvPicPr>
          <p:cNvPr id="13" name="Picture 12"/>
          <p:cNvPicPr>
            <a:picLocks noChangeAspect="1"/>
          </p:cNvPicPr>
          <p:nvPr/>
        </p:nvPicPr>
        <p:blipFill>
          <a:blip r:embed="rId3"/>
          <a:stretch>
            <a:fillRect/>
          </a:stretch>
        </p:blipFill>
        <p:spPr>
          <a:xfrm>
            <a:off x="1102504" y="3990830"/>
            <a:ext cx="7030431" cy="1038370"/>
          </a:xfrm>
          <a:prstGeom prst="rect">
            <a:avLst/>
          </a:prstGeom>
          <a:ln>
            <a:solidFill>
              <a:srgbClr val="FF0000"/>
            </a:solidFill>
          </a:ln>
        </p:spPr>
      </p:pic>
    </p:spTree>
    <p:extLst>
      <p:ext uri="{BB962C8B-B14F-4D97-AF65-F5344CB8AC3E}">
        <p14:creationId xmlns:p14="http://schemas.microsoft.com/office/powerpoint/2010/main" val="40900886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3538865469"/>
              </p:ext>
            </p:extLst>
          </p:nvPr>
        </p:nvGraphicFramePr>
        <p:xfrm>
          <a:off x="489920" y="1297530"/>
          <a:ext cx="8334040" cy="2886960"/>
        </p:xfrm>
        <a:graphic>
          <a:graphicData uri="http://schemas.openxmlformats.org/drawingml/2006/table">
            <a:tbl>
              <a:tblPr firstRow="1" firstCol="1" bandRow="1">
                <a:tableStyleId>{5C22544A-7EE6-4342-B048-85BDC9FD1C3A}</a:tableStyleId>
              </a:tblPr>
              <a:tblGrid>
                <a:gridCol w="447340"/>
                <a:gridCol w="7886700"/>
              </a:tblGrid>
              <a:tr h="197433">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No</a:t>
                      </a:r>
                    </a:p>
                  </a:txBody>
                  <a:tcPr marL="44259" marR="44259" marT="44259" marB="44259"/>
                </a:tc>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Method &amp; Description</a:t>
                      </a:r>
                    </a:p>
                  </a:txBody>
                  <a:tcPr marL="44259" marR="44259" marT="44259" marB="44259"/>
                </a:tc>
              </a:tr>
              <a:tr h="402280">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1</a:t>
                      </a:r>
                    </a:p>
                  </a:txBody>
                  <a:tcPr marL="44259" marR="44259" marT="44259" marB="44259"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count(): long</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về</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số</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lượng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có</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sẵn</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44259" marR="44259" marT="44259" marB="44259" anchor="ctr"/>
                </a:tc>
              </a:tr>
              <a:tr h="402280">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2</a:t>
                      </a:r>
                    </a:p>
                  </a:txBody>
                  <a:tcPr marL="44259" marR="44259" marT="44259" marB="44259"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delete(Employee entity): void</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Xóa</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44259" marR="44259" marT="44259" marB="44259" anchor="ctr"/>
                </a:tc>
              </a:tr>
              <a:tr h="402280">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3</a:t>
                      </a:r>
                    </a:p>
                  </a:txBody>
                  <a:tcPr marL="44259" marR="44259" marT="44259" marB="44259"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deleteAll</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():void</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Xóa</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tất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endPar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4259" marR="44259" marT="44259" marB="44259" anchor="ctr"/>
                </a:tc>
              </a:tr>
            </a:tbl>
          </a:graphicData>
        </a:graphic>
      </p:graphicFrame>
    </p:spTree>
    <p:extLst>
      <p:ext uri="{BB962C8B-B14F-4D97-AF65-F5344CB8AC3E}">
        <p14:creationId xmlns:p14="http://schemas.microsoft.com/office/powerpoint/2010/main" val="12777074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3538865469"/>
              </p:ext>
            </p:extLst>
          </p:nvPr>
        </p:nvGraphicFramePr>
        <p:xfrm>
          <a:off x="489920" y="1297530"/>
          <a:ext cx="8334040" cy="2393058"/>
        </p:xfrm>
        <a:graphic>
          <a:graphicData uri="http://schemas.openxmlformats.org/drawingml/2006/table">
            <a:tbl>
              <a:tblPr firstRow="1" firstCol="1" bandRow="1">
                <a:tableStyleId>{5C22544A-7EE6-4342-B048-85BDC9FD1C3A}</a:tableStyleId>
              </a:tblPr>
              <a:tblGrid>
                <a:gridCol w="447340"/>
                <a:gridCol w="7886700"/>
              </a:tblGrid>
              <a:tr h="197433">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No</a:t>
                      </a:r>
                    </a:p>
                  </a:txBody>
                  <a:tcPr marL="44259" marR="44259" marT="44259" marB="44259"/>
                </a:tc>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Method &amp; Description</a:t>
                      </a:r>
                    </a:p>
                  </a:txBody>
                  <a:tcPr marL="44259" marR="44259" marT="44259" marB="44259"/>
                </a:tc>
              </a:tr>
              <a:tr h="620146">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4</a:t>
                      </a:r>
                    </a:p>
                  </a:txBody>
                  <a:tcPr marL="44259" marR="44259" marT="44259" marB="44259"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deleteAll</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extends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&gt; entities):void</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Xóa</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truyền</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dưới</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dạng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tham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số</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44259" marR="44259" marT="44259" marB="44259" anchor="ctr"/>
                </a:tc>
              </a:tr>
              <a:tr h="593689">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5</a:t>
                      </a:r>
                    </a:p>
                  </a:txBody>
                  <a:tcPr marL="44259" marR="44259" marT="44259" marB="44259"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deleteAll</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extends Integer &gt; ids):void</a:t>
                      </a:r>
                    </a:p>
                    <a:p>
                      <a:pPr marR="0" algn="just" rtl="0">
                        <a:lnSpc>
                          <a:spcPct val="120000"/>
                        </a:lnSpc>
                        <a:spcBef>
                          <a:spcPts val="300"/>
                        </a:spcBef>
                        <a:spcAft>
                          <a:spcPts val="300"/>
                        </a:spcAft>
                        <a:buClr>
                          <a:srgbClr val="000000"/>
                        </a:buClr>
                        <a:buFont typeface="Arial"/>
                      </a:pPr>
                      <a:r>
                        <a:rPr lang="en-US" sz="1800" b="0" i="0" u="none" strike="noStrike" cap="none"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Xóa</a:t>
                      </a:r>
                      <a:r>
                        <a:rPr lang="en-US" sz="1800" b="0" i="0" u="none" strike="noStrike" cap="none" dirty="0" smtClean="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bằng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cách</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id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chuyển</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làm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tham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smtClean="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số</a:t>
                      </a:r>
                      <a:endPar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4259" marR="44259" marT="44259" marB="44259" anchor="ctr"/>
                </a:tc>
              </a:tr>
            </a:tbl>
          </a:graphicData>
        </a:graphic>
      </p:graphicFrame>
    </p:spTree>
    <p:extLst>
      <p:ext uri="{BB962C8B-B14F-4D97-AF65-F5344CB8AC3E}">
        <p14:creationId xmlns:p14="http://schemas.microsoft.com/office/powerpoint/2010/main" val="26840231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322682946"/>
              </p:ext>
            </p:extLst>
          </p:nvPr>
        </p:nvGraphicFramePr>
        <p:xfrm>
          <a:off x="489920" y="1297530"/>
          <a:ext cx="8334040" cy="3347086"/>
        </p:xfrm>
        <a:graphic>
          <a:graphicData uri="http://schemas.openxmlformats.org/drawingml/2006/table">
            <a:tbl>
              <a:tblPr firstRow="1" firstCol="1" bandRow="1">
                <a:tableStyleId>{5C22544A-7EE6-4342-B048-85BDC9FD1C3A}</a:tableStyleId>
              </a:tblPr>
              <a:tblGrid>
                <a:gridCol w="447340"/>
                <a:gridCol w="7886700"/>
              </a:tblGrid>
              <a:tr h="197433">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No</a:t>
                      </a:r>
                    </a:p>
                  </a:txBody>
                  <a:tcPr marL="44259" marR="44259" marT="44259" marB="44259"/>
                </a:tc>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Method &amp; Description</a:t>
                      </a:r>
                    </a:p>
                  </a:txBody>
                  <a:tcPr marL="44259" marR="44259" marT="44259" marB="44259"/>
                </a:tc>
              </a:tr>
              <a:tr h="402280">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6</a:t>
                      </a:r>
                    </a:p>
                  </a:txBody>
                  <a:tcPr marL="76200" marR="76200" marT="76200" marB="76200"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existsById</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(Integer id):</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boolean</a:t>
                      </a:r>
                      <a:endPar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endParaRP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Kiểm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tra</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xem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có</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tồn</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tại</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hay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không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bằng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cách</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id</a:t>
                      </a:r>
                    </a:p>
                  </a:txBody>
                  <a:tcPr marL="76200" marR="76200" marT="76200" marB="76200"/>
                </a:tc>
              </a:tr>
              <a:tr h="402280">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7</a:t>
                      </a:r>
                    </a:p>
                  </a:txBody>
                  <a:tcPr marL="76200" marR="76200" marT="76200" marB="76200"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findAll():</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&gt;</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về</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tất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endPar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76200" marR="76200" marT="76200" marB="76200"/>
                </a:tc>
              </a:tr>
              <a:tr h="402280">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8</a:t>
                      </a:r>
                    </a:p>
                  </a:txBody>
                  <a:tcPr marL="76200" marR="76200" marT="76200" marB="76200"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findAllByIds</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Integer &gt; ids):</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&gt;</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về</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tất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bằng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cách</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id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chuyển</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làm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tham</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số</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76200" marR="76200" marT="76200" marB="76200"/>
                </a:tc>
              </a:tr>
            </a:tbl>
          </a:graphicData>
        </a:graphic>
      </p:graphicFrame>
    </p:spTree>
    <p:extLst>
      <p:ext uri="{BB962C8B-B14F-4D97-AF65-F5344CB8AC3E}">
        <p14:creationId xmlns:p14="http://schemas.microsoft.com/office/powerpoint/2010/main" val="13240286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smtClean="0"/>
              <a:t> </a:t>
            </a:r>
            <a:r>
              <a:rPr lang="vi-VN" altLang="en-US" sz="2200" dirty="0" smtClean="0"/>
              <a:t>Một số phương thức</a:t>
            </a:r>
            <a:endParaRPr lang="en-US" altLang="en-US" sz="2200" dirty="0"/>
          </a:p>
        </p:txBody>
      </p:sp>
      <p:graphicFrame>
        <p:nvGraphicFramePr>
          <p:cNvPr id="9" name="Table 8"/>
          <p:cNvGraphicFramePr>
            <a:graphicFrameLocks noGrp="1"/>
          </p:cNvGraphicFramePr>
          <p:nvPr>
            <p:extLst>
              <p:ext uri="{D42A27DB-BD31-4B8C-83A1-F6EECF244321}">
                <p14:modId xmlns:p14="http://schemas.microsoft.com/office/powerpoint/2010/main" val="1212429397"/>
              </p:ext>
            </p:extLst>
          </p:nvPr>
        </p:nvGraphicFramePr>
        <p:xfrm>
          <a:off x="171938" y="1297530"/>
          <a:ext cx="8768862" cy="3017902"/>
        </p:xfrm>
        <a:graphic>
          <a:graphicData uri="http://schemas.openxmlformats.org/drawingml/2006/table">
            <a:tbl>
              <a:tblPr firstRow="1" firstCol="1" bandRow="1">
                <a:tableStyleId>{5C22544A-7EE6-4342-B048-85BDC9FD1C3A}</a:tableStyleId>
              </a:tblPr>
              <a:tblGrid>
                <a:gridCol w="470680"/>
                <a:gridCol w="8298182"/>
              </a:tblGrid>
              <a:tr h="197433">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No</a:t>
                      </a:r>
                    </a:p>
                  </a:txBody>
                  <a:tcPr marL="44259" marR="44259" marT="44259" marB="44259"/>
                </a:tc>
                <a:tc>
                  <a:txBody>
                    <a:bodyPr/>
                    <a:lstStyle/>
                    <a:p>
                      <a:pPr marR="0" algn="ctr" rtl="0">
                        <a:lnSpc>
                          <a:spcPct val="120000"/>
                        </a:lnSpc>
                        <a:spcBef>
                          <a:spcPts val="300"/>
                        </a:spcBef>
                        <a:spcAft>
                          <a:spcPts val="300"/>
                        </a:spcAft>
                        <a:buClr>
                          <a:srgbClr val="000000"/>
                        </a:buClr>
                        <a:buFont typeface="Arial"/>
                      </a:pPr>
                      <a:r>
                        <a:rPr lang="en-US" sz="1800" b="1"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Method &amp; Description</a:t>
                      </a:r>
                    </a:p>
                  </a:txBody>
                  <a:tcPr marL="44259" marR="44259" marT="44259" marB="44259"/>
                </a:tc>
              </a:tr>
              <a:tr h="620146">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9</a:t>
                      </a:r>
                    </a:p>
                  </a:txBody>
                  <a:tcPr marL="76200" marR="76200" marT="76200" marB="76200"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findById</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(Integer id):Optional&lt;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&gt;</a:t>
                      </a:r>
                    </a:p>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về</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xác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theo</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id.</a:t>
                      </a:r>
                    </a:p>
                  </a:txBody>
                  <a:tcPr marL="76200" marR="76200" marT="76200" marB="76200"/>
                </a:tc>
              </a:tr>
              <a:tr h="593689">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10</a:t>
                      </a:r>
                    </a:p>
                  </a:txBody>
                  <a:tcPr marL="76200" marR="76200" marT="76200" marB="76200"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save(</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entity):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endPar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endParaRPr>
                    </a:p>
                    <a:p>
                      <a:pPr marR="0" algn="just" rtl="0">
                        <a:lnSpc>
                          <a:spcPct val="120000"/>
                        </a:lnSpc>
                        <a:spcBef>
                          <a:spcPts val="300"/>
                        </a:spcBef>
                        <a:spcAft>
                          <a:spcPts val="300"/>
                        </a:spcAft>
                        <a:buClr>
                          <a:srgbClr val="000000"/>
                        </a:buClr>
                        <a:buFont typeface="Arial"/>
                      </a:pP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Lưu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và</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lại</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cập</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nhật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76200" marR="76200" marT="76200" marB="76200"/>
                </a:tc>
              </a:tr>
              <a:tr h="593689">
                <a:tc>
                  <a:txBody>
                    <a:bodyPr/>
                    <a:lstStyle/>
                    <a:p>
                      <a:pPr marR="0" algn="just" rtl="0">
                        <a:lnSpc>
                          <a:spcPct val="120000"/>
                        </a:lnSpc>
                        <a:spcBef>
                          <a:spcPts val="300"/>
                        </a:spcBef>
                        <a:spcAft>
                          <a:spcPts val="300"/>
                        </a:spcAft>
                        <a:buClr>
                          <a:srgbClr val="000000"/>
                        </a:buClr>
                        <a:buFont typeface="Arial"/>
                      </a:pPr>
                      <a:r>
                        <a:rPr lang="en-US" sz="1800" b="0" i="0" u="none" strike="noStrike" cap="none" dirty="0">
                          <a:solidFill>
                            <a:schemeClr val="bg1">
                              <a:lumMod val="95000"/>
                            </a:schemeClr>
                          </a:solidFill>
                          <a:latin typeface="Proxima Nova" panose="020B0604020202020204" charset="0"/>
                          <a:ea typeface="Times New Roman" panose="02020603050405020304" pitchFamily="18" charset="0"/>
                          <a:cs typeface="Times New Roman" panose="02020603050405020304" pitchFamily="18" charset="0"/>
                          <a:sym typeface="Arial"/>
                        </a:rPr>
                        <a:t>11</a:t>
                      </a:r>
                    </a:p>
                  </a:txBody>
                  <a:tcPr marL="76200" marR="76200" marT="76200" marB="76200" anchor="ctr"/>
                </a:tc>
                <a:tc>
                  <a:txBody>
                    <a:bodyPr/>
                    <a:lstStyle/>
                    <a:p>
                      <a:pPr marR="0" algn="just" rtl="0">
                        <a:lnSpc>
                          <a:spcPct val="120000"/>
                        </a:lnSpc>
                        <a:spcBef>
                          <a:spcPts val="300"/>
                        </a:spcBef>
                        <a:spcAft>
                          <a:spcPts val="300"/>
                        </a:spcAft>
                        <a:buClr>
                          <a:srgbClr val="000000"/>
                        </a:buClr>
                        <a:buFont typeface="Arial"/>
                      </a:pP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saveAll</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&gt; entities):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Iterable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Class_Name</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&gt;</a:t>
                      </a:r>
                    </a:p>
                    <a:p>
                      <a:pPr marR="0" algn="just" rtl="0">
                        <a:lnSpc>
                          <a:spcPct val="120000"/>
                        </a:lnSpc>
                        <a:spcBef>
                          <a:spcPts val="300"/>
                        </a:spcBef>
                        <a:spcAft>
                          <a:spcPts val="300"/>
                        </a:spcAft>
                        <a:buClr>
                          <a:srgbClr val="000000"/>
                        </a:buClr>
                        <a:buFont typeface="Arial"/>
                      </a:pP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Lưu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tất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truyền</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và</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trả</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lại</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thực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cập</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nhật</a:t>
                      </a:r>
                      <a:r>
                        <a:rPr lang="en-US" sz="1800" b="0" i="0" u="none" strike="noStrike" cap="none" dirty="0">
                          <a:solidFill>
                            <a:srgbClr val="333333"/>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76200" marR="76200" marT="76200" marB="76200"/>
                </a:tc>
              </a:tr>
            </a:tbl>
          </a:graphicData>
        </a:graphic>
      </p:graphicFrame>
    </p:spTree>
    <p:extLst>
      <p:ext uri="{BB962C8B-B14F-4D97-AF65-F5344CB8AC3E}">
        <p14:creationId xmlns:p14="http://schemas.microsoft.com/office/powerpoint/2010/main" val="3357123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a:t>JDBC API</a:t>
            </a:r>
            <a:endParaRPr lang="en-US" altLang="en-US" sz="2200" dirty="0"/>
          </a:p>
        </p:txBody>
      </p:sp>
      <p:sp>
        <p:nvSpPr>
          <p:cNvPr id="9" name="Rectangle 8"/>
          <p:cNvSpPr/>
          <p:nvPr/>
        </p:nvSpPr>
        <p:spPr>
          <a:xfrm>
            <a:off x="137160" y="1321596"/>
            <a:ext cx="3413760" cy="1180323"/>
          </a:xfrm>
          <a:prstGeom prst="rect">
            <a:avLst/>
          </a:prstGeom>
        </p:spPr>
        <p:txBody>
          <a:bodyPr wrap="square">
            <a:spAutoFit/>
          </a:bodyPr>
          <a:lstStyle/>
          <a:p>
            <a:pPr algn="just">
              <a:lnSpc>
                <a:spcPct val="107000"/>
              </a:lnSpc>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API JDBC bao gồm hai gói:</a:t>
            </a:r>
          </a:p>
          <a:p>
            <a:pPr algn="just">
              <a:lnSpc>
                <a:spcPct val="107000"/>
              </a:lnSpc>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java.sql</a:t>
            </a:r>
          </a:p>
          <a:p>
            <a:pPr algn="just">
              <a:lnSpc>
                <a:spcPct val="107000"/>
              </a:lnSpc>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javax.sql</a:t>
            </a:r>
          </a:p>
        </p:txBody>
      </p:sp>
      <p:pic>
        <p:nvPicPr>
          <p:cNvPr id="2050"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3703" t="6131" r="2892" b="8351"/>
          <a:stretch/>
        </p:blipFill>
        <p:spPr bwMode="auto">
          <a:xfrm>
            <a:off x="891540" y="2560320"/>
            <a:ext cx="7338188" cy="249936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5773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pic>
        <p:nvPicPr>
          <p:cNvPr id="2" name="Picture 1"/>
          <p:cNvPicPr>
            <a:picLocks noChangeAspect="1"/>
          </p:cNvPicPr>
          <p:nvPr/>
        </p:nvPicPr>
        <p:blipFill rotWithShape="1">
          <a:blip r:embed="rId2"/>
          <a:srcRect t="21382" b="5645"/>
          <a:stretch/>
        </p:blipFill>
        <p:spPr>
          <a:xfrm>
            <a:off x="1275618" y="1250461"/>
            <a:ext cx="6977428" cy="3822695"/>
          </a:xfrm>
          <a:prstGeom prst="rect">
            <a:avLst/>
          </a:prstGeom>
        </p:spPr>
      </p:pic>
    </p:spTree>
    <p:extLst>
      <p:ext uri="{BB962C8B-B14F-4D97-AF65-F5344CB8AC3E}">
        <p14:creationId xmlns:p14="http://schemas.microsoft.com/office/powerpoint/2010/main" val="17730411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67790" y="1224148"/>
            <a:ext cx="2627642" cy="424732"/>
          </a:xfrm>
          <a:prstGeom prst="rect">
            <a:avLst/>
          </a:prstGeom>
        </p:spPr>
        <p:txBody>
          <a:bodyPr wrap="none">
            <a:spAutoFit/>
          </a:bodyPr>
          <a:lstStyle/>
          <a:p>
            <a:pPr algn="just">
              <a:lnSpc>
                <a:spcPct val="120000"/>
              </a:lnSpc>
              <a:spcBef>
                <a:spcPts val="300"/>
              </a:spcBef>
              <a:spcAft>
                <a:spcPts val="300"/>
              </a:spcAft>
            </a:pPr>
            <a:r>
              <a:rPr lang="en-US" sz="1800" b="1"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Bước</a:t>
            </a:r>
            <a:r>
              <a:rPr lang="en-US" sz="1800" b="1" dirty="0">
                <a:solidFill>
                  <a:srgbClr val="333333"/>
                </a:solidFill>
                <a:latin typeface="Proxima Nova" panose="020B0604020202020204" charset="0"/>
                <a:ea typeface="Times New Roman" panose="02020603050405020304" pitchFamily="18" charset="0"/>
                <a:cs typeface="Times New Roman" panose="02020603050405020304" pitchFamily="18" charset="0"/>
              </a:rPr>
              <a:t> 1</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Thêm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phụ</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thuộc</a:t>
            </a:r>
            <a:endPar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t="5579"/>
          <a:stretch/>
        </p:blipFill>
        <p:spPr>
          <a:xfrm>
            <a:off x="795265" y="1789722"/>
            <a:ext cx="7469756" cy="1047263"/>
          </a:xfrm>
          <a:prstGeom prst="rect">
            <a:avLst/>
          </a:prstGeom>
          <a:ln>
            <a:solidFill>
              <a:srgbClr val="FF0000"/>
            </a:solidFill>
          </a:ln>
        </p:spPr>
      </p:pic>
    </p:spTree>
    <p:extLst>
      <p:ext uri="{BB962C8B-B14F-4D97-AF65-F5344CB8AC3E}">
        <p14:creationId xmlns:p14="http://schemas.microsoft.com/office/powerpoint/2010/main" val="3504214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65648" y="1253361"/>
            <a:ext cx="2662908" cy="424732"/>
          </a:xfrm>
          <a:prstGeom prst="rect">
            <a:avLst/>
          </a:prstGeom>
        </p:spPr>
        <p:txBody>
          <a:bodyPr wrap="none">
            <a:spAutoFit/>
          </a:bodyPr>
          <a:lstStyle/>
          <a:p>
            <a:pPr algn="just">
              <a:lnSpc>
                <a:spcPct val="120000"/>
              </a:lnSpc>
              <a:spcBef>
                <a:spcPts val="300"/>
              </a:spcBef>
              <a:spcAft>
                <a:spcPts val="300"/>
              </a:spcAft>
            </a:pPr>
            <a:r>
              <a:rPr lang="en-US" sz="1800" b="1"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Bước</a:t>
            </a:r>
            <a:r>
              <a:rPr lang="en-US" sz="1800" b="1"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b="1" dirty="0">
                <a:solidFill>
                  <a:srgbClr val="333333"/>
                </a:solidFill>
                <a:latin typeface="Proxima Nova" panose="020B0604020202020204" charset="0"/>
                <a:ea typeface="Times New Roman" panose="02020603050405020304" pitchFamily="18" charset="0"/>
                <a:cs typeface="Times New Roman" panose="02020603050405020304" pitchFamily="18" charset="0"/>
              </a:rPr>
              <a:t>2</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Tạo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thực</a:t>
            </a:r>
            <a:r>
              <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33333"/>
                </a:solidFill>
                <a:latin typeface="Proxima Nova" panose="020B0604020202020204" charset="0"/>
                <a:ea typeface="Times New Roman" panose="02020603050405020304" pitchFamily="18" charset="0"/>
                <a:cs typeface="Times New Roman" panose="02020603050405020304" pitchFamily="18" charset="0"/>
              </a:rPr>
              <a:t>thể</a:t>
            </a:r>
            <a:endParaRPr lang="en-US" sz="1800" dirty="0">
              <a:solidFill>
                <a:srgbClr val="333333"/>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8" name="Rectangle 7"/>
          <p:cNvSpPr/>
          <p:nvPr/>
        </p:nvSpPr>
        <p:spPr>
          <a:xfrm>
            <a:off x="1173480" y="1919781"/>
            <a:ext cx="6507480" cy="2814810"/>
          </a:xfrm>
          <a:prstGeom prst="rect">
            <a:avLst/>
          </a:prstGeom>
          <a:ln>
            <a:solidFill>
              <a:srgbClr val="FF0000"/>
            </a:solidFill>
          </a:ln>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Entity</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Table_name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class</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Class_name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6A737D"/>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GeneratedValue</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(strategy = </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GenerationType.IDENTITY</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01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private</a:t>
            </a:r>
            <a:r>
              <a:rPr lang="en-US" sz="1600" dirty="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Khóa</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6A737D"/>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@Column(name = </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FIELD_NAME_2</a:t>
            </a: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private</a:t>
            </a: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Data_Type</a:t>
            </a:r>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sz="16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Property_Name_1</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24292E"/>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55696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62400" y="1131441"/>
            <a:ext cx="2223686" cy="355803"/>
          </a:xfrm>
          <a:prstGeom prst="rect">
            <a:avLst/>
          </a:prstGeom>
        </p:spPr>
        <p:txBody>
          <a:bodyPr wrap="none">
            <a:spAutoFit/>
          </a:bodyPr>
          <a:lstStyle/>
          <a:p>
            <a:pPr algn="just">
              <a:lnSpc>
                <a:spcPct val="107000"/>
              </a:lnSpc>
              <a:spcAft>
                <a:spcPts val="800"/>
              </a:spcAft>
            </a:pP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Ví </a:t>
            </a:r>
            <a:r>
              <a:rPr lang="en-US" sz="1600" b="1"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Tạo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thực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855041" y="1446782"/>
            <a:ext cx="4818664" cy="3673858"/>
          </a:xfrm>
          <a:prstGeom prst="rect">
            <a:avLst/>
          </a:prstGeom>
          <a:ln>
            <a:solidFill>
              <a:srgbClr val="FF0000"/>
            </a:solidFill>
          </a:ln>
        </p:spPr>
      </p:pic>
    </p:spTree>
    <p:extLst>
      <p:ext uri="{BB962C8B-B14F-4D97-AF65-F5344CB8AC3E}">
        <p14:creationId xmlns:p14="http://schemas.microsoft.com/office/powerpoint/2010/main" val="38481548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136149" y="1268601"/>
            <a:ext cx="6697667" cy="716286"/>
          </a:xfrm>
          <a:prstGeom prst="rect">
            <a:avLst/>
          </a:prstGeom>
        </p:spPr>
        <p:txBody>
          <a:bodyPr wrap="non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3</a:t>
            </a:r>
            <a:r>
              <a:rPr lang="vi-VN"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Tạo một giao diện Repository kế thừa giao diện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JpaRepository</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Giao diện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thực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hiện các thao tác nào trên đối tượng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5"/>
          <p:cNvSpPr/>
          <p:nvPr/>
        </p:nvSpPr>
        <p:spPr>
          <a:xfrm>
            <a:off x="152068" y="2027786"/>
            <a:ext cx="8900492" cy="780150"/>
          </a:xfrm>
          <a:prstGeom prst="rect">
            <a:avLst/>
          </a:prstGeom>
          <a:ln>
            <a:solidFill>
              <a:srgbClr val="FF0000"/>
            </a:solidFill>
          </a:ln>
        </p:spPr>
        <p:txBody>
          <a:bodyPr wrap="square">
            <a:spAutoFit/>
          </a:bodyPr>
          <a:lstStyle/>
          <a:p>
            <a:pPr>
              <a:lnSpc>
                <a:spcPct val="107000"/>
              </a:lnSpc>
            </a:pP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@Repository</a:t>
            </a:r>
          </a:p>
          <a:p>
            <a:pPr>
              <a:lnSpc>
                <a:spcPct val="107000"/>
              </a:lnSpc>
            </a:pPr>
            <a:r>
              <a:rPr lang="en-US"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 interface </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Repository_Name&gt; </a:t>
            </a: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extends </a:t>
            </a:r>
            <a:r>
              <a:rPr lang="en-US"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JPARepository</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DataType</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DataType</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p>
          <a:p>
            <a:pPr>
              <a:lnSpc>
                <a:spcPct val="107000"/>
              </a:lnSpc>
            </a:pP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endPar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1242559" y="3121303"/>
            <a:ext cx="6506483" cy="562053"/>
          </a:xfrm>
          <a:prstGeom prst="rect">
            <a:avLst/>
          </a:prstGeom>
          <a:ln>
            <a:solidFill>
              <a:srgbClr val="FF0000"/>
            </a:solidFill>
          </a:ln>
        </p:spPr>
      </p:pic>
      <p:pic>
        <p:nvPicPr>
          <p:cNvPr id="2" name="Picture 1"/>
          <p:cNvPicPr>
            <a:picLocks noChangeAspect="1"/>
          </p:cNvPicPr>
          <p:nvPr/>
        </p:nvPicPr>
        <p:blipFill>
          <a:blip r:embed="rId4"/>
          <a:stretch>
            <a:fillRect/>
          </a:stretch>
        </p:blipFill>
        <p:spPr>
          <a:xfrm>
            <a:off x="546175" y="3893748"/>
            <a:ext cx="8021169" cy="1028844"/>
          </a:xfrm>
          <a:prstGeom prst="rect">
            <a:avLst/>
          </a:prstGeom>
          <a:ln>
            <a:solidFill>
              <a:srgbClr val="FF0000"/>
            </a:solidFill>
          </a:ln>
        </p:spPr>
      </p:pic>
    </p:spTree>
    <p:extLst>
      <p:ext uri="{BB962C8B-B14F-4D97-AF65-F5344CB8AC3E}">
        <p14:creationId xmlns:p14="http://schemas.microsoft.com/office/powerpoint/2010/main" val="23723641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721864"/>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4</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Tạo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dịch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vụ</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(Service) </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L</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ớp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dịch vụ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sử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dụng Repository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thực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thao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đối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5"/>
          <p:cNvSpPr/>
          <p:nvPr/>
        </p:nvSpPr>
        <p:spPr>
          <a:xfrm>
            <a:off x="2011348" y="1989686"/>
            <a:ext cx="4686632" cy="1375185"/>
          </a:xfrm>
          <a:prstGeom prst="rect">
            <a:avLst/>
          </a:prstGeom>
          <a:ln>
            <a:solidFill>
              <a:srgbClr val="FF0000"/>
            </a:solidFill>
          </a:ln>
        </p:spPr>
        <p:txBody>
          <a:bodyPr wrap="square">
            <a:spAutoFit/>
          </a:bodyPr>
          <a:lstStyle/>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@Service</a:t>
            </a:r>
          </a:p>
          <a:p>
            <a:pPr>
              <a:lnSpc>
                <a:spcPct val="107000"/>
              </a:lnSpc>
            </a:pPr>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 class </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p>
          <a:p>
            <a:r>
              <a:rPr lang="en-US" sz="16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Autowired</a:t>
            </a:r>
            <a:endParaRPr lang="en-US" sz="16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r>
              <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&lt;Repository_Name</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600" dirty="0" smtClean="0"/>
              <a:t>&lt;</a:t>
            </a: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sz="1600" dirty="0" smtClean="0"/>
              <a:t>&gt;;</a:t>
            </a:r>
            <a:endPar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07000"/>
              </a:lnSpc>
            </a:pPr>
            <a:r>
              <a:rPr lang="en-US" sz="16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srgbClr val="005CC5"/>
              </a:solidFill>
              <a:latin typeface="Consolas" panose="020B0609020204030204" pitchFamily="49" charset="0"/>
              <a:ea typeface="Times New Roman" panose="02020603050405020304" pitchFamily="18" charset="0"/>
              <a:cs typeface="Courier New" panose="02070309020205020404" pitchFamily="49" charset="0"/>
            </a:endParaRPr>
          </a:p>
        </p:txBody>
      </p:sp>
      <p:pic>
        <p:nvPicPr>
          <p:cNvPr id="9" name="Picture 8"/>
          <p:cNvPicPr>
            <a:picLocks noChangeAspect="1"/>
          </p:cNvPicPr>
          <p:nvPr/>
        </p:nvPicPr>
        <p:blipFill>
          <a:blip r:embed="rId3"/>
          <a:stretch>
            <a:fillRect/>
          </a:stretch>
        </p:blipFill>
        <p:spPr>
          <a:xfrm>
            <a:off x="5763996" y="3872751"/>
            <a:ext cx="3364764" cy="1255509"/>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30480" y="4233260"/>
            <a:ext cx="5455920" cy="468319"/>
          </a:xfrm>
          <a:prstGeom prst="rect">
            <a:avLst/>
          </a:prstGeom>
          <a:ln>
            <a:solidFill>
              <a:srgbClr val="FF0000"/>
            </a:solidFill>
          </a:ln>
        </p:spPr>
      </p:pic>
    </p:spTree>
    <p:extLst>
      <p:ext uri="{BB962C8B-B14F-4D97-AF65-F5344CB8AC3E}">
        <p14:creationId xmlns:p14="http://schemas.microsoft.com/office/powerpoint/2010/main" val="22498870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Thực hiện các thao tác trên đối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2" name="Rectangle 1"/>
          <p:cNvSpPr/>
          <p:nvPr/>
        </p:nvSpPr>
        <p:spPr>
          <a:xfrm>
            <a:off x="281940" y="2117557"/>
            <a:ext cx="8724900" cy="1015663"/>
          </a:xfrm>
          <a:prstGeom prst="rect">
            <a:avLst/>
          </a:prstGeom>
          <a:ln>
            <a:solidFill>
              <a:srgbClr val="FF0000"/>
            </a:solidFill>
          </a:ln>
        </p:spPr>
        <p:txBody>
          <a:bodyPr wrap="square">
            <a:spAutoFit/>
          </a:bodyPr>
          <a:lstStyle/>
          <a:p>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500" b="1" dirty="0">
                <a:latin typeface="Courier New" panose="02070309020205020404" pitchFamily="49" charset="0"/>
                <a:cs typeface="Courier New" panose="02070309020205020404" pitchFamily="49" charset="0"/>
              </a:rPr>
              <a:t> </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500" dirty="0" smtClean="0">
                <a:latin typeface="Courier New" panose="02070309020205020404" pitchFamily="49" charset="0"/>
                <a:cs typeface="Courier New" panose="02070309020205020404" pitchFamily="49" charset="0"/>
              </a:rPr>
              <a:t>save</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500" b="1" dirty="0" smtClean="0">
                <a:latin typeface="Courier New" panose="02070309020205020404" pitchFamily="49" charset="0"/>
                <a:cs typeface="Courier New" panose="02070309020205020404" pitchFamily="49" charset="0"/>
              </a:rPr>
              <a: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Object_Name</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a:t>
            </a:r>
          </a:p>
          <a:p>
            <a:r>
              <a:rPr lang="en-US" sz="1500" b="1" dirty="0" smtClean="0">
                <a:solidFill>
                  <a:srgbClr val="FF0000"/>
                </a:solidFill>
                <a:latin typeface="Courier New" panose="02070309020205020404" pitchFamily="49" charset="0"/>
                <a:cs typeface="Courier New" panose="02070309020205020404" pitchFamily="49" charset="0"/>
              </a:rPr>
              <a:t>	</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urier New" panose="02070309020205020404" pitchFamily="49" charset="0"/>
                <a:cs typeface="Courier New" panose="02070309020205020404" pitchFamily="49" charset="0"/>
              </a:rPr>
              <a:t>	</a:t>
            </a:r>
            <a:r>
              <a:rPr lang="en-US" sz="1500" dirty="0" smtClean="0">
                <a:solidFill>
                  <a:srgbClr val="FF0000"/>
                </a:solidFill>
                <a:latin typeface="Courier New" panose="02070309020205020404" pitchFamily="49" charset="0"/>
                <a:cs typeface="Courier New" panose="02070309020205020404" pitchFamily="49" charset="0"/>
              </a:rPr>
              <a:t>return</a:t>
            </a:r>
            <a:r>
              <a:rPr lang="en-US" sz="1500" b="1" dirty="0" smtClean="0">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&lt;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Repository_Object</a:t>
            </a:r>
            <a:r>
              <a:rPr lang="en-US" sz="1500" dirty="0">
                <a:latin typeface="Courier New" panose="02070309020205020404" pitchFamily="49"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a:t>
            </a:r>
            <a:r>
              <a:rPr lang="en-US" sz="1500" dirty="0" smtClean="0">
                <a:solidFill>
                  <a:srgbClr val="FF0000"/>
                </a:solidFill>
                <a:latin typeface="Courier New" panose="02070309020205020404" pitchFamily="49" charset="0"/>
                <a:cs typeface="Courier New" panose="02070309020205020404" pitchFamily="49" charset="0"/>
              </a:rPr>
              <a:t>save</a:t>
            </a:r>
            <a:r>
              <a:rPr lang="en-US" sz="1500" b="1" dirty="0" smtClean="0">
                <a:latin typeface="Courier New" panose="02070309020205020404" pitchFamily="49" charset="0"/>
                <a:cs typeface="Courier New" panose="02070309020205020404" pitchFamily="49" charset="0"/>
              </a:rPr>
              <a: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Object_Name</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a:t>
            </a:r>
            <a:endParaRPr lang="en-US" sz="1500" b="1"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a:t>
            </a:r>
          </a:p>
        </p:txBody>
      </p:sp>
      <p:sp>
        <p:nvSpPr>
          <p:cNvPr id="3" name="Rectangle 2"/>
          <p:cNvSpPr/>
          <p:nvPr/>
        </p:nvSpPr>
        <p:spPr>
          <a:xfrm>
            <a:off x="198716" y="1633002"/>
            <a:ext cx="2183611"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lưu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tin</a:t>
            </a:r>
            <a:endParaRPr lang="en-US" sz="1600" dirty="0"/>
          </a:p>
        </p:txBody>
      </p:sp>
      <p:pic>
        <p:nvPicPr>
          <p:cNvPr id="8" name="Picture 7"/>
          <p:cNvPicPr>
            <a:picLocks noChangeAspect="1"/>
          </p:cNvPicPr>
          <p:nvPr/>
        </p:nvPicPr>
        <p:blipFill>
          <a:blip r:embed="rId3"/>
          <a:stretch>
            <a:fillRect/>
          </a:stretch>
        </p:blipFill>
        <p:spPr>
          <a:xfrm>
            <a:off x="674919" y="3596584"/>
            <a:ext cx="7433984" cy="1028756"/>
          </a:xfrm>
          <a:prstGeom prst="rect">
            <a:avLst/>
          </a:prstGeom>
          <a:ln>
            <a:solidFill>
              <a:srgbClr val="FF0000"/>
            </a:solidFill>
          </a:ln>
        </p:spPr>
      </p:pic>
    </p:spTree>
    <p:extLst>
      <p:ext uri="{BB962C8B-B14F-4D97-AF65-F5344CB8AC3E}">
        <p14:creationId xmlns:p14="http://schemas.microsoft.com/office/powerpoint/2010/main" val="22239061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5"/>
          <p:cNvSpPr/>
          <p:nvPr/>
        </p:nvSpPr>
        <p:spPr>
          <a:xfrm>
            <a:off x="198716" y="1671102"/>
            <a:ext cx="1330814"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xóa</a:t>
            </a:r>
            <a:endParaRPr lang="en-US" sz="1600" dirty="0"/>
          </a:p>
        </p:txBody>
      </p:sp>
      <p:sp>
        <p:nvSpPr>
          <p:cNvPr id="7" name="Rectangle 6"/>
          <p:cNvSpPr/>
          <p:nvPr/>
        </p:nvSpPr>
        <p:spPr>
          <a:xfrm>
            <a:off x="899160" y="2163277"/>
            <a:ext cx="7383780" cy="1015663"/>
          </a:xfrm>
          <a:prstGeom prst="rect">
            <a:avLst/>
          </a:prstGeom>
          <a:ln>
            <a:solidFill>
              <a:srgbClr val="FF0000"/>
            </a:solidFill>
          </a:ln>
        </p:spPr>
        <p:txBody>
          <a:bodyPr wrap="square">
            <a:spAutoFit/>
          </a:bodyPr>
          <a:lstStyle/>
          <a:p>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500" b="1" dirty="0">
                <a:latin typeface="Courier New" panose="02070309020205020404" pitchFamily="49" charset="0"/>
                <a:cs typeface="Courier New" panose="02070309020205020404" pitchFamily="49" charset="0"/>
              </a:rPr>
              <a:t> </a:t>
            </a:r>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void</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 </a:t>
            </a:r>
            <a:r>
              <a:rPr lang="en-US" sz="1500" dirty="0" smtClean="0">
                <a:latin typeface="Courier New" panose="02070309020205020404" pitchFamily="49" charset="0"/>
                <a:ea typeface="Times New Roman" panose="02020603050405020304" pitchFamily="18" charset="0"/>
                <a:cs typeface="Courier New" panose="02070309020205020404" pitchFamily="49" charset="0"/>
              </a:rPr>
              <a:t>delete</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a:t>
            </a:r>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Long </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IDVariable_Name</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a:t>
            </a:r>
          </a:p>
          <a:p>
            <a:r>
              <a:rPr lang="en-US" sz="1500" b="1" dirty="0" smtClean="0">
                <a:solidFill>
                  <a:srgbClr val="FF0000"/>
                </a:solidFill>
                <a:latin typeface="Courier New" panose="02070309020205020404" pitchFamily="49" charset="0"/>
                <a:cs typeface="Courier New" panose="02070309020205020404" pitchFamily="49" charset="0"/>
              </a:rPr>
              <a:t>	</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urier New" panose="02070309020205020404" pitchFamily="49" charset="0"/>
                <a:cs typeface="Courier New" panose="02070309020205020404" pitchFamily="49" charset="0"/>
              </a:rPr>
              <a:t>	</a:t>
            </a:r>
            <a:r>
              <a:rPr lang="en-US" sz="1500" dirty="0" smtClean="0">
                <a:latin typeface="Courier New" panose="02070309020205020404" pitchFamily="49" charset="0"/>
                <a:cs typeface="Courier New" panose="02070309020205020404" pitchFamily="49" charset="0"/>
              </a:rPr>
              <a:t>&lt;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Repository_Object</a:t>
            </a:r>
            <a:r>
              <a:rPr lang="en-US" sz="1500" dirty="0" smtClean="0">
                <a:latin typeface="Courier New" panose="02070309020205020404" pitchFamily="49"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a:t>
            </a:r>
            <a:r>
              <a:rPr lang="en-US" sz="1500" dirty="0" err="1" smtClean="0">
                <a:solidFill>
                  <a:srgbClr val="FF0000"/>
                </a:solidFill>
                <a:latin typeface="Courier New" panose="02070309020205020404" pitchFamily="49" charset="0"/>
                <a:cs typeface="Courier New" panose="02070309020205020404" pitchFamily="49" charset="0"/>
              </a:rPr>
              <a:t>deleteById</a:t>
            </a:r>
            <a:r>
              <a:rPr lang="en-US" sz="1500" b="1" dirty="0" smtClean="0">
                <a:latin typeface="Courier New" panose="02070309020205020404" pitchFamily="49" charset="0"/>
                <a:cs typeface="Courier New" panose="02070309020205020404" pitchFamily="49" charset="0"/>
              </a:rPr>
              <a:t>(</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IDVariable_Name</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a:t>
            </a:r>
            <a:endParaRPr lang="en-US" sz="1500" b="1"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a:t>
            </a:r>
          </a:p>
        </p:txBody>
      </p:sp>
      <p:pic>
        <p:nvPicPr>
          <p:cNvPr id="8" name="Picture 7"/>
          <p:cNvPicPr>
            <a:picLocks noChangeAspect="1"/>
          </p:cNvPicPr>
          <p:nvPr/>
        </p:nvPicPr>
        <p:blipFill>
          <a:blip r:embed="rId3"/>
          <a:stretch>
            <a:fillRect/>
          </a:stretch>
        </p:blipFill>
        <p:spPr>
          <a:xfrm>
            <a:off x="1600757" y="3497513"/>
            <a:ext cx="5668166" cy="952633"/>
          </a:xfrm>
          <a:prstGeom prst="rect">
            <a:avLst/>
          </a:prstGeom>
          <a:ln>
            <a:solidFill>
              <a:srgbClr val="FF0000"/>
            </a:solidFill>
          </a:ln>
        </p:spPr>
      </p:pic>
    </p:spTree>
    <p:extLst>
      <p:ext uri="{BB962C8B-B14F-4D97-AF65-F5344CB8AC3E}">
        <p14:creationId xmlns:p14="http://schemas.microsoft.com/office/powerpoint/2010/main" val="9863028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Thực hiện các thao tác trên đối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2" name="Rectangle 1"/>
          <p:cNvSpPr/>
          <p:nvPr/>
        </p:nvSpPr>
        <p:spPr>
          <a:xfrm>
            <a:off x="449580" y="2186137"/>
            <a:ext cx="7757160" cy="1015663"/>
          </a:xfrm>
          <a:prstGeom prst="rect">
            <a:avLst/>
          </a:prstGeom>
          <a:ln>
            <a:solidFill>
              <a:srgbClr val="FF0000"/>
            </a:solidFill>
          </a:ln>
        </p:spPr>
        <p:txBody>
          <a:bodyPr wrap="square">
            <a:spAutoFit/>
          </a:bodyPr>
          <a:lstStyle/>
          <a:p>
            <a:r>
              <a:rPr lang="en-US" sz="15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500" b="1" dirty="0">
                <a:latin typeface="Courier New" panose="02070309020205020404" pitchFamily="49" charset="0"/>
                <a:cs typeface="Courier New" panose="02070309020205020404" pitchFamily="49" charset="0"/>
              </a:rPr>
              <a:t> </a:t>
            </a:r>
            <a:r>
              <a:rPr lang="en-US" sz="1500" b="1" dirty="0" smtClean="0">
                <a:latin typeface="Courier New" panose="02070309020205020404" pitchFamily="49" charset="0"/>
                <a:cs typeface="Courier New" panose="02070309020205020404" pitchFamily="49" charset="0"/>
              </a:rPr>
              <a:t>List</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List</a:t>
            </a:r>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a:t>
            </a:r>
          </a:p>
          <a:p>
            <a:r>
              <a:rPr lang="en-US" sz="1500" b="1" dirty="0" smtClean="0">
                <a:solidFill>
                  <a:srgbClr val="FF0000"/>
                </a:solidFill>
                <a:latin typeface="Courier New" panose="02070309020205020404" pitchFamily="49" charset="0"/>
                <a:cs typeface="Courier New" panose="02070309020205020404" pitchFamily="49" charset="0"/>
              </a:rPr>
              <a:t>	</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500" b="1" dirty="0">
                <a:solidFill>
                  <a:srgbClr val="FF0000"/>
                </a:solidFill>
                <a:latin typeface="Courier New" panose="02070309020205020404" pitchFamily="49" charset="0"/>
                <a:cs typeface="Courier New" panose="02070309020205020404" pitchFamily="49" charset="0"/>
              </a:rPr>
              <a:t>	</a:t>
            </a:r>
            <a:r>
              <a:rPr lang="en-US" sz="1500" dirty="0" smtClean="0">
                <a:solidFill>
                  <a:srgbClr val="FF0000"/>
                </a:solidFill>
                <a:latin typeface="Courier New" panose="02070309020205020404" pitchFamily="49" charset="0"/>
                <a:cs typeface="Courier New" panose="02070309020205020404" pitchFamily="49" charset="0"/>
              </a:rPr>
              <a:t>return</a:t>
            </a:r>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List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 </a:t>
            </a:r>
            <a:r>
              <a:rPr lang="en-US" sz="1500" dirty="0" smtClean="0">
                <a:latin typeface="Courier New" panose="02070309020205020404" pitchFamily="49" charset="0"/>
                <a:cs typeface="Courier New" panose="02070309020205020404" pitchFamily="49" charset="0"/>
              </a:rPr>
              <a:t>&lt;</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Repository_Object</a:t>
            </a:r>
            <a:r>
              <a:rPr lang="en-US" sz="1500" dirty="0" smtClean="0">
                <a:latin typeface="Courier New" panose="02070309020205020404" pitchFamily="49" charset="0"/>
                <a:cs typeface="Courier New" panose="02070309020205020404" pitchFamily="49" charset="0"/>
              </a:rPr>
              <a:t>&gt;</a:t>
            </a:r>
            <a:r>
              <a:rPr lang="en-US" sz="1500" b="1" dirty="0" smtClean="0">
                <a:latin typeface="Courier New" panose="02070309020205020404" pitchFamily="49" charset="0"/>
                <a:cs typeface="Courier New" panose="02070309020205020404" pitchFamily="49" charset="0"/>
              </a:rPr>
              <a:t>.</a:t>
            </a:r>
            <a:r>
              <a:rPr lang="en-US" sz="1500" dirty="0" smtClean="0">
                <a:solidFill>
                  <a:srgbClr val="FF0000"/>
                </a:solidFill>
                <a:latin typeface="Courier New" panose="02070309020205020404" pitchFamily="49" charset="0"/>
                <a:cs typeface="Courier New" panose="02070309020205020404" pitchFamily="49" charset="0"/>
              </a:rPr>
              <a:t>findAll</a:t>
            </a:r>
            <a:r>
              <a:rPr lang="en-US" sz="1500" b="1" dirty="0" smtClean="0">
                <a:latin typeface="Courier New" panose="02070309020205020404" pitchFamily="49" charset="0"/>
                <a:cs typeface="Courier New" panose="02070309020205020404" pitchFamily="49" charset="0"/>
              </a:rPr>
              <a:t>();</a:t>
            </a:r>
            <a:endParaRPr lang="en-US" sz="1500" b="1"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a:t>
            </a:r>
          </a:p>
        </p:txBody>
      </p:sp>
      <p:sp>
        <p:nvSpPr>
          <p:cNvPr id="3" name="Rectangle 2"/>
          <p:cNvSpPr/>
          <p:nvPr/>
        </p:nvSpPr>
        <p:spPr>
          <a:xfrm>
            <a:off x="198716" y="1633002"/>
            <a:ext cx="2351926"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kiếm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tất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cả</a:t>
            </a:r>
            <a:endParaRPr lang="en-US" sz="1600" dirty="0"/>
          </a:p>
        </p:txBody>
      </p:sp>
      <p:pic>
        <p:nvPicPr>
          <p:cNvPr id="9" name="Picture 8"/>
          <p:cNvPicPr>
            <a:picLocks noChangeAspect="1"/>
          </p:cNvPicPr>
          <p:nvPr/>
        </p:nvPicPr>
        <p:blipFill>
          <a:blip r:embed="rId3"/>
          <a:stretch>
            <a:fillRect/>
          </a:stretch>
        </p:blipFill>
        <p:spPr>
          <a:xfrm>
            <a:off x="1551240" y="3688980"/>
            <a:ext cx="5477639" cy="752580"/>
          </a:xfrm>
          <a:prstGeom prst="rect">
            <a:avLst/>
          </a:prstGeom>
          <a:ln>
            <a:solidFill>
              <a:srgbClr val="FF0000"/>
            </a:solidFill>
          </a:ln>
        </p:spPr>
      </p:pic>
    </p:spTree>
    <p:extLst>
      <p:ext uri="{BB962C8B-B14F-4D97-AF65-F5344CB8AC3E}">
        <p14:creationId xmlns:p14="http://schemas.microsoft.com/office/powerpoint/2010/main" val="11313320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Thực hiện các thao tác trên đối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2" name="Rectangle 1"/>
          <p:cNvSpPr/>
          <p:nvPr/>
        </p:nvSpPr>
        <p:spPr>
          <a:xfrm>
            <a:off x="365760" y="2140417"/>
            <a:ext cx="8526780" cy="1358064"/>
          </a:xfrm>
          <a:prstGeom prst="rect">
            <a:avLst/>
          </a:prstGeom>
          <a:ln>
            <a:solidFill>
              <a:srgbClr val="FF0000"/>
            </a:solidFill>
          </a:ln>
        </p:spPr>
        <p:txBody>
          <a:bodyPr wrap="square">
            <a:spAutoFit/>
          </a:bodyPr>
          <a:lstStyle/>
          <a:p>
            <a:pPr>
              <a:lnSpc>
                <a:spcPct val="150000"/>
              </a:lnSpc>
            </a:pP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b="1" dirty="0">
                <a:latin typeface="Courier New" panose="02070309020205020404" pitchFamily="49" charset="0"/>
                <a:cs typeface="Courier New" panose="02070309020205020404" pitchFamily="49" charset="0"/>
              </a:rPr>
              <a:t> Optional</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dirty="0" err="1"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ListbyID</a:t>
            </a:r>
            <a:r>
              <a:rPr lang="en-US" b="1" dirty="0" smtClean="0">
                <a:latin typeface="Courier New" panose="02070309020205020404" pitchFamily="49" charset="0"/>
                <a:cs typeface="Courier New" panose="02070309020205020404" pitchFamily="49" charset="0"/>
              </a:rPr>
              <a:t>(</a:t>
            </a:r>
            <a:r>
              <a:rPr lang="en-US"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Long </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p>
          <a:p>
            <a:pPr>
              <a:lnSpc>
                <a:spcPct val="150000"/>
              </a:lnSpc>
            </a:pPr>
            <a:r>
              <a:rPr lang="en-US" b="1" dirty="0" smtClean="0">
                <a:solidFill>
                  <a:srgbClr val="FF0000"/>
                </a:solidFill>
                <a:latin typeface="Courier New" panose="02070309020205020404" pitchFamily="49" charset="0"/>
                <a:cs typeface="Courier New" panose="02070309020205020404" pitchFamily="49" charset="0"/>
              </a:rPr>
              <a:t>	</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a:t>
            </a:r>
          </a:p>
          <a:p>
            <a:pPr>
              <a:lnSpc>
                <a:spcPct val="150000"/>
              </a:lnSpc>
            </a:pPr>
            <a:r>
              <a:rPr lang="en-US" b="1"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Repository_Object</a:t>
            </a:r>
            <a:r>
              <a:rPr lang="en-US" dirty="0" smtClean="0">
                <a:latin typeface="Courier New" panose="02070309020205020404" pitchFamily="49" charset="0"/>
                <a:cs typeface="Courier New" panose="02070309020205020404" pitchFamily="49" charset="0"/>
              </a:rPr>
              <a:t>&gt;</a:t>
            </a:r>
            <a:r>
              <a:rPr lang="en-US" b="1" dirty="0" smtClean="0">
                <a:latin typeface="Courier New" panose="02070309020205020404" pitchFamily="49" charset="0"/>
                <a:cs typeface="Courier New" panose="02070309020205020404" pitchFamily="49" charset="0"/>
              </a:rPr>
              <a:t>.</a:t>
            </a:r>
            <a:r>
              <a:rPr lang="en-US" dirty="0" err="1" smtClean="0">
                <a:solidFill>
                  <a:srgbClr val="FF0000"/>
                </a:solidFill>
                <a:latin typeface="Courier New" panose="02070309020205020404" pitchFamily="49" charset="0"/>
                <a:cs typeface="Courier New" panose="02070309020205020404" pitchFamily="49" charset="0"/>
              </a:rPr>
              <a:t>findbyID</a:t>
            </a:r>
            <a:r>
              <a:rPr lang="en-US" b="1" dirty="0" smtClean="0">
                <a:latin typeface="Courier New" panose="02070309020205020404" pitchFamily="49" charset="0"/>
                <a:cs typeface="Courier New" panose="02070309020205020404" pitchFamily="49" charset="0"/>
              </a:rPr>
              <a:t>(</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pPr>
              <a:lnSpc>
                <a:spcPct val="150000"/>
              </a:lnSpc>
            </a:pPr>
            <a:r>
              <a:rPr lang="en-US" dirty="0">
                <a:latin typeface="Courier New" panose="02070309020205020404" pitchFamily="49" charset="0"/>
                <a:cs typeface="Courier New" panose="02070309020205020404" pitchFamily="49" charset="0"/>
              </a:rPr>
              <a:t>}</a:t>
            </a:r>
          </a:p>
        </p:txBody>
      </p:sp>
      <p:sp>
        <p:nvSpPr>
          <p:cNvPr id="3" name="Rectangle 2"/>
          <p:cNvSpPr/>
          <p:nvPr/>
        </p:nvSpPr>
        <p:spPr>
          <a:xfrm>
            <a:off x="198716" y="1633002"/>
            <a:ext cx="2521844"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kiếm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ID</a:t>
            </a:r>
            <a:endParaRPr lang="en-US" sz="1600" dirty="0"/>
          </a:p>
        </p:txBody>
      </p:sp>
      <p:pic>
        <p:nvPicPr>
          <p:cNvPr id="6" name="Picture 5"/>
          <p:cNvPicPr>
            <a:picLocks noChangeAspect="1"/>
          </p:cNvPicPr>
          <p:nvPr/>
        </p:nvPicPr>
        <p:blipFill>
          <a:blip r:embed="rId3"/>
          <a:stretch>
            <a:fillRect/>
          </a:stretch>
        </p:blipFill>
        <p:spPr>
          <a:xfrm>
            <a:off x="1221599" y="3734689"/>
            <a:ext cx="6563641" cy="905001"/>
          </a:xfrm>
          <a:prstGeom prst="rect">
            <a:avLst/>
          </a:prstGeom>
          <a:ln>
            <a:solidFill>
              <a:srgbClr val="FF0000"/>
            </a:solidFill>
          </a:ln>
        </p:spPr>
      </p:pic>
    </p:spTree>
    <p:extLst>
      <p:ext uri="{BB962C8B-B14F-4D97-AF65-F5344CB8AC3E}">
        <p14:creationId xmlns:p14="http://schemas.microsoft.com/office/powerpoint/2010/main" val="439051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 API JDBC</a:t>
            </a:r>
            <a:endParaRPr lang="en-US" altLang="en-US" sz="2200" dirty="0"/>
          </a:p>
        </p:txBody>
      </p:sp>
      <p:sp>
        <p:nvSpPr>
          <p:cNvPr id="5" name="Rectangle 4"/>
          <p:cNvSpPr/>
          <p:nvPr/>
        </p:nvSpPr>
        <p:spPr>
          <a:xfrm>
            <a:off x="7620" y="1164880"/>
            <a:ext cx="4381500" cy="4001480"/>
          </a:xfrm>
          <a:prstGeom prst="rect">
            <a:avLst/>
          </a:prstGeom>
        </p:spPr>
        <p:txBody>
          <a:bodyPr wrap="square">
            <a:spAutoFit/>
          </a:bodyPr>
          <a:lstStyle/>
          <a:p>
            <a:pPr algn="just">
              <a:lnSpc>
                <a:spcPct val="107000"/>
              </a:lnSpc>
              <a:spcBef>
                <a:spcPts val="200"/>
              </a:spcBef>
              <a:spcAft>
                <a:spcPts val="200"/>
              </a:spcAft>
            </a:pP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API bao gồm hai phần: </a:t>
            </a:r>
          </a:p>
          <a:p>
            <a:pPr algn="just">
              <a:lnSpc>
                <a:spcPct val="107000"/>
              </a:lnSpc>
              <a:spcBef>
                <a:spcPts val="200"/>
              </a:spcBef>
              <a:spcAft>
                <a:spcPts val="2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 JDBC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API: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ử dụng bởi các lập trình viên ứng dụng;</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L</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à một phần của các gói java tiêu chuẩn trong gói java.sql</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Gói java.sql dùng để truy cập và xử lý dữ liệu được lưu trữ trong nguồn dữ liệu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JDBC Driver: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Dùng để kết nối với máy chủ cơ sở dữ liệu</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200"/>
              </a:spcBef>
              <a:spcAft>
                <a:spcPts val="2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L</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à một tập hợp các lớp Java triển khai các giao diện JDBC</a:t>
            </a:r>
          </a:p>
        </p:txBody>
      </p:sp>
      <p:pic>
        <p:nvPicPr>
          <p:cNvPr id="3" name="Picture 2"/>
          <p:cNvPicPr>
            <a:picLocks noChangeAspect="1"/>
          </p:cNvPicPr>
          <p:nvPr/>
        </p:nvPicPr>
        <p:blipFill>
          <a:blip r:embed="rId2"/>
          <a:stretch>
            <a:fillRect/>
          </a:stretch>
        </p:blipFill>
        <p:spPr>
          <a:xfrm>
            <a:off x="4483100" y="2200346"/>
            <a:ext cx="4548148" cy="1685854"/>
          </a:xfrm>
          <a:prstGeom prst="rect">
            <a:avLst/>
          </a:prstGeom>
        </p:spPr>
      </p:pic>
    </p:spTree>
    <p:extLst>
      <p:ext uri="{BB962C8B-B14F-4D97-AF65-F5344CB8AC3E}">
        <p14:creationId xmlns:p14="http://schemas.microsoft.com/office/powerpoint/2010/main" val="38412079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5</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Thực hiện các thao tác trên đối </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tượng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2" name="Rectangle 1"/>
          <p:cNvSpPr/>
          <p:nvPr/>
        </p:nvSpPr>
        <p:spPr>
          <a:xfrm>
            <a:off x="83820" y="2117557"/>
            <a:ext cx="9006840" cy="1340752"/>
          </a:xfrm>
          <a:prstGeom prst="rect">
            <a:avLst/>
          </a:prstGeom>
          <a:ln>
            <a:solidFill>
              <a:srgbClr val="FF0000"/>
            </a:solidFill>
          </a:ln>
        </p:spPr>
        <p:txBody>
          <a:bodyPr wrap="square">
            <a:spAutoFit/>
          </a:bodyPr>
          <a:lstStyle/>
          <a:p>
            <a:pPr>
              <a:lnSpc>
                <a:spcPct val="150000"/>
              </a:lnSpc>
            </a:pPr>
            <a:r>
              <a:rPr lang="en-US" sz="11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100" b="1" dirty="0">
                <a:latin typeface="Courier New" panose="02070309020205020404" pitchFamily="49" charset="0"/>
                <a:cs typeface="Courier New" panose="02070309020205020404" pitchFamily="49" charset="0"/>
              </a:rPr>
              <a:t> </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100"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update</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b="1" dirty="0" smtClean="0">
                <a:latin typeface="Courier New" panose="02070309020205020404" pitchFamily="49" charset="0"/>
                <a:cs typeface="Courier New" panose="02070309020205020404" pitchFamily="49" charset="0"/>
              </a:rPr>
              <a:t>(</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Object_Name</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b="1" dirty="0" smtClean="0">
                <a:latin typeface="Courier New" panose="02070309020205020404" pitchFamily="49" charset="0"/>
                <a:cs typeface="Courier New" panose="02070309020205020404" pitchFamily="49" charset="0"/>
              </a:rPr>
              <a:t>, </a:t>
            </a:r>
            <a:r>
              <a:rPr lang="en-US" sz="11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Long </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IDVariable_Name</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b="1" dirty="0" smtClean="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a:t>
            </a:r>
          </a:p>
          <a:p>
            <a:pPr>
              <a:lnSpc>
                <a:spcPct val="150000"/>
              </a:lnSpc>
            </a:pPr>
            <a:r>
              <a:rPr lang="en-US" sz="1100" b="1" dirty="0" smtClean="0">
                <a:solidFill>
                  <a:srgbClr val="FF0000"/>
                </a:solidFill>
                <a:latin typeface="Courier New" panose="02070309020205020404" pitchFamily="49" charset="0"/>
                <a:cs typeface="Courier New" panose="02070309020205020404" pitchFamily="49" charset="0"/>
              </a:rPr>
              <a:t>	</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UObject_Name</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dirty="0">
                <a:latin typeface="Courier New" panose="02070309020205020404" pitchFamily="49" charset="0"/>
                <a:cs typeface="Courier New" panose="02070309020205020404" pitchFamily="49" charset="0"/>
              </a:rPr>
              <a:t>&lt;</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Repository_Object</a:t>
            </a:r>
            <a:r>
              <a:rPr lang="en-US" sz="1100" dirty="0">
                <a:latin typeface="Courier New" panose="02070309020205020404" pitchFamily="49" charset="0"/>
                <a:cs typeface="Courier New" panose="02070309020205020404" pitchFamily="49" charset="0"/>
              </a:rPr>
              <a:t>&gt;</a:t>
            </a:r>
            <a:r>
              <a:rPr lang="en-US" sz="1100" b="1" dirty="0">
                <a:latin typeface="Courier New" panose="02070309020205020404" pitchFamily="49" charset="0"/>
                <a:cs typeface="Courier New" panose="02070309020205020404" pitchFamily="49" charset="0"/>
              </a:rPr>
              <a:t>.</a:t>
            </a:r>
            <a:r>
              <a:rPr lang="en-US" sz="1100" dirty="0" err="1">
                <a:solidFill>
                  <a:srgbClr val="FF0000"/>
                </a:solidFill>
                <a:latin typeface="Courier New" panose="02070309020205020404" pitchFamily="49" charset="0"/>
                <a:cs typeface="Courier New" panose="02070309020205020404" pitchFamily="49" charset="0"/>
              </a:rPr>
              <a:t>findbyID</a:t>
            </a:r>
            <a:r>
              <a:rPr lang="en-US" sz="1100" b="1" dirty="0">
                <a:latin typeface="Courier New" panose="02070309020205020404" pitchFamily="49" charset="0"/>
                <a:cs typeface="Courier New" panose="02070309020205020404" pitchFamily="49" charset="0"/>
              </a:rPr>
              <a:t>(</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IDVariable_Name</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b="1" dirty="0">
                <a:latin typeface="Courier New" panose="02070309020205020404" pitchFamily="49" charset="0"/>
                <a:cs typeface="Courier New" panose="02070309020205020404" pitchFamily="49" charset="0"/>
              </a:rPr>
              <a:t>);</a:t>
            </a:r>
            <a:endParaRPr lang="en-US" sz="1100" b="1" dirty="0" smtClean="0">
              <a:solidFill>
                <a:srgbClr val="FF0000"/>
              </a:solidFill>
              <a:latin typeface="Courier New" panose="02070309020205020404" pitchFamily="49" charset="0"/>
              <a:cs typeface="Courier New" panose="02070309020205020404" pitchFamily="49" charset="0"/>
            </a:endParaRPr>
          </a:p>
          <a:p>
            <a:pPr>
              <a:lnSpc>
                <a:spcPct val="150000"/>
              </a:lnSpc>
            </a:pPr>
            <a:r>
              <a:rPr lang="en-US" sz="11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	</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UObject_Name</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Object_Name</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b="1" dirty="0">
                <a:latin typeface="Courier New" panose="02070309020205020404" pitchFamily="49" charset="0"/>
                <a:ea typeface="Times New Roman" panose="02020603050405020304" pitchFamily="18" charset="0"/>
                <a:cs typeface="Courier New" panose="02070309020205020404" pitchFamily="49" charset="0"/>
              </a:rPr>
              <a:t>;</a:t>
            </a:r>
            <a:endPar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a:p>
            <a:pPr>
              <a:lnSpc>
                <a:spcPct val="150000"/>
              </a:lnSpc>
            </a:pPr>
            <a:r>
              <a:rPr lang="en-US" sz="1100" b="1" dirty="0">
                <a:solidFill>
                  <a:srgbClr val="FF0000"/>
                </a:solidFill>
                <a:latin typeface="Courier New" panose="02070309020205020404" pitchFamily="49" charset="0"/>
                <a:cs typeface="Courier New" panose="02070309020205020404" pitchFamily="49" charset="0"/>
              </a:rPr>
              <a:t>	</a:t>
            </a:r>
            <a:r>
              <a:rPr lang="en-US" sz="1100" dirty="0" smtClean="0">
                <a:solidFill>
                  <a:srgbClr val="FF0000"/>
                </a:solidFill>
                <a:latin typeface="Courier New" panose="02070309020205020404" pitchFamily="49" charset="0"/>
                <a:cs typeface="Courier New" panose="02070309020205020404" pitchFamily="49" charset="0"/>
              </a:rPr>
              <a:t>return</a:t>
            </a:r>
            <a:r>
              <a:rPr lang="en-US" sz="1100" b="1" dirty="0" smtClean="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&lt;</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Repository_Object</a:t>
            </a:r>
            <a:r>
              <a:rPr lang="en-US" sz="1100" dirty="0" smtClean="0">
                <a:latin typeface="Courier New" panose="02070309020205020404" pitchFamily="49" charset="0"/>
                <a:cs typeface="Courier New" panose="02070309020205020404" pitchFamily="49" charset="0"/>
              </a:rPr>
              <a:t>&gt;</a:t>
            </a:r>
            <a:r>
              <a:rPr lang="en-US" sz="1100" b="1" dirty="0" smtClean="0">
                <a:latin typeface="Courier New" panose="02070309020205020404" pitchFamily="49" charset="0"/>
                <a:cs typeface="Courier New" panose="02070309020205020404" pitchFamily="49" charset="0"/>
              </a:rPr>
              <a:t>.</a:t>
            </a:r>
            <a:r>
              <a:rPr lang="en-US" sz="1100" dirty="0" smtClean="0">
                <a:solidFill>
                  <a:srgbClr val="FF0000"/>
                </a:solidFill>
                <a:latin typeface="Courier New" panose="02070309020205020404" pitchFamily="49" charset="0"/>
                <a:cs typeface="Courier New" panose="02070309020205020404" pitchFamily="49" charset="0"/>
              </a:rPr>
              <a:t>save</a:t>
            </a:r>
            <a:r>
              <a:rPr lang="en-US" sz="1100" b="1" dirty="0" smtClean="0">
                <a:latin typeface="Courier New" panose="02070309020205020404" pitchFamily="49" charset="0"/>
                <a:cs typeface="Courier New" panose="02070309020205020404" pitchFamily="49" charset="0"/>
              </a:rPr>
              <a:t>(</a:t>
            </a:r>
            <a:r>
              <a:rPr lang="en-US" sz="11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1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UObject_Name</a:t>
            </a:r>
            <a:r>
              <a:rPr lang="en-US" sz="11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100" b="1" dirty="0">
                <a:latin typeface="Courier New" panose="02070309020205020404" pitchFamily="49" charset="0"/>
                <a:cs typeface="Courier New" panose="02070309020205020404" pitchFamily="49" charset="0"/>
              </a:rPr>
              <a:t>)</a:t>
            </a:r>
            <a:r>
              <a:rPr lang="en-US" sz="1100" b="1" dirty="0" smtClean="0">
                <a:latin typeface="Courier New" panose="02070309020205020404" pitchFamily="49" charset="0"/>
                <a:cs typeface="Courier New" panose="02070309020205020404" pitchFamily="49" charset="0"/>
              </a:rPr>
              <a:t>;</a:t>
            </a:r>
            <a:endParaRPr lang="en-US" sz="1100" b="1" dirty="0">
              <a:latin typeface="Courier New" panose="02070309020205020404" pitchFamily="49" charset="0"/>
              <a:cs typeface="Courier New" panose="02070309020205020404" pitchFamily="49" charset="0"/>
            </a:endParaRPr>
          </a:p>
          <a:p>
            <a:pPr>
              <a:lnSpc>
                <a:spcPct val="150000"/>
              </a:lnSpc>
            </a:pPr>
            <a:r>
              <a:rPr lang="en-US" sz="1100" dirty="0">
                <a:latin typeface="Courier New" panose="02070309020205020404" pitchFamily="49" charset="0"/>
                <a:cs typeface="Courier New" panose="02070309020205020404" pitchFamily="49" charset="0"/>
              </a:rPr>
              <a:t>}</a:t>
            </a:r>
          </a:p>
        </p:txBody>
      </p:sp>
      <p:sp>
        <p:nvSpPr>
          <p:cNvPr id="3" name="Rectangle 2"/>
          <p:cNvSpPr/>
          <p:nvPr/>
        </p:nvSpPr>
        <p:spPr>
          <a:xfrm>
            <a:off x="198716" y="1633002"/>
            <a:ext cx="2513830"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cập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nhật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ID</a:t>
            </a:r>
            <a:endParaRPr lang="en-US" sz="1600" dirty="0"/>
          </a:p>
        </p:txBody>
      </p:sp>
      <p:pic>
        <p:nvPicPr>
          <p:cNvPr id="7" name="Picture 6"/>
          <p:cNvPicPr>
            <a:picLocks noChangeAspect="1"/>
          </p:cNvPicPr>
          <p:nvPr/>
        </p:nvPicPr>
        <p:blipFill>
          <a:blip r:embed="rId3"/>
          <a:stretch>
            <a:fillRect/>
          </a:stretch>
        </p:blipFill>
        <p:spPr>
          <a:xfrm>
            <a:off x="960560" y="3885167"/>
            <a:ext cx="7344800" cy="1152686"/>
          </a:xfrm>
          <a:prstGeom prst="rect">
            <a:avLst/>
          </a:prstGeom>
          <a:ln>
            <a:solidFill>
              <a:srgbClr val="FF0000"/>
            </a:solidFill>
          </a:ln>
        </p:spPr>
      </p:pic>
    </p:spTree>
    <p:extLst>
      <p:ext uri="{BB962C8B-B14F-4D97-AF65-F5344CB8AC3E}">
        <p14:creationId xmlns:p14="http://schemas.microsoft.com/office/powerpoint/2010/main" val="18263555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hực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hiện các thao tác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phía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người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7" name="Rectangle 6"/>
          <p:cNvSpPr/>
          <p:nvPr/>
        </p:nvSpPr>
        <p:spPr>
          <a:xfrm>
            <a:off x="1942768" y="1722986"/>
            <a:ext cx="4305632" cy="1375185"/>
          </a:xfrm>
          <a:prstGeom prst="rect">
            <a:avLst/>
          </a:prstGeom>
          <a:ln>
            <a:solidFill>
              <a:srgbClr val="FF0000"/>
            </a:solidFill>
          </a:ln>
        </p:spPr>
        <p:txBody>
          <a:bodyPr wrap="square">
            <a:spAutoFit/>
          </a:bodyPr>
          <a:lstStyle/>
          <a:p>
            <a:pPr>
              <a:lnSpc>
                <a:spcPct val="107000"/>
              </a:lnSpc>
            </a:pP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RestController</a:t>
            </a:r>
            <a:endPar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endParaRPr>
          </a:p>
          <a:p>
            <a:pPr>
              <a:lnSpc>
                <a:spcPct val="107000"/>
              </a:lnSpc>
            </a:pPr>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 class </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Controller_Name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600"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a:solidFill>
                  <a:srgbClr val="D73A49"/>
                </a:solidFill>
                <a:latin typeface="Courier New" panose="02070309020205020404" pitchFamily="49" charset="0"/>
                <a:ea typeface="Times New Roman" panose="02020603050405020304" pitchFamily="18" charset="0"/>
                <a:cs typeface="Courier New" panose="02070309020205020404" pitchFamily="49" charset="0"/>
              </a:rPr>
              <a:t>Autowired</a:t>
            </a:r>
            <a:endPar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endParaRPr>
          </a:p>
          <a:p>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Service_Name</a:t>
            </a:r>
            <a:r>
              <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600" dirty="0" smtClean="0">
                <a:latin typeface="Courier New" panose="02070309020205020404" pitchFamily="49" charset="0"/>
                <a:cs typeface="Courier New" panose="02070309020205020404" pitchFamily="49" charset="0"/>
              </a:rPr>
              <a:t>&lt;</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Service_Object</a:t>
            </a:r>
            <a:r>
              <a:rPr lang="en-US" sz="1600" dirty="0" smtClean="0">
                <a:latin typeface="Courier New" panose="02070309020205020404" pitchFamily="49" charset="0"/>
                <a:cs typeface="Courier New" panose="02070309020205020404" pitchFamily="49" charset="0"/>
              </a:rPr>
              <a:t>&gt;;</a:t>
            </a:r>
            <a:endParaRPr lang="en-US" sz="16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endParaRPr>
          </a:p>
          <a:p>
            <a:pPr>
              <a:lnSpc>
                <a:spcPct val="107000"/>
              </a:lnSpc>
            </a:pPr>
            <a:r>
              <a:rPr lang="en-US" sz="1600"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a:t>
            </a:r>
            <a:endParaRPr lang="en-US" sz="1600"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344057" y="3559942"/>
            <a:ext cx="3738984" cy="1193167"/>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77649" y="3856531"/>
            <a:ext cx="5065851" cy="502154"/>
          </a:xfrm>
          <a:prstGeom prst="rect">
            <a:avLst/>
          </a:prstGeom>
          <a:ln>
            <a:solidFill>
              <a:srgbClr val="FF0000"/>
            </a:solidFill>
          </a:ln>
        </p:spPr>
      </p:pic>
    </p:spTree>
    <p:extLst>
      <p:ext uri="{BB962C8B-B14F-4D97-AF65-F5344CB8AC3E}">
        <p14:creationId xmlns:p14="http://schemas.microsoft.com/office/powerpoint/2010/main" val="1452923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746265"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tất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cả</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tin</a:t>
            </a:r>
            <a:endParaRPr lang="en-US" sz="1600" dirty="0"/>
          </a:p>
        </p:txBody>
      </p:sp>
      <p:pic>
        <p:nvPicPr>
          <p:cNvPr id="9" name="Picture 8"/>
          <p:cNvPicPr>
            <a:picLocks noChangeAspect="1"/>
          </p:cNvPicPr>
          <p:nvPr/>
        </p:nvPicPr>
        <p:blipFill>
          <a:blip r:embed="rId3"/>
          <a:stretch>
            <a:fillRect/>
          </a:stretch>
        </p:blipFill>
        <p:spPr>
          <a:xfrm>
            <a:off x="763369" y="3910884"/>
            <a:ext cx="7678222" cy="1162212"/>
          </a:xfrm>
          <a:prstGeom prst="rect">
            <a:avLst/>
          </a:prstGeom>
          <a:ln>
            <a:solidFill>
              <a:srgbClr val="FF0000"/>
            </a:solidFill>
          </a:ln>
        </p:spPr>
      </p:pic>
      <p:sp>
        <p:nvSpPr>
          <p:cNvPr id="10" name="Rectangle 9"/>
          <p:cNvSpPr/>
          <p:nvPr/>
        </p:nvSpPr>
        <p:spPr>
          <a:xfrm>
            <a:off x="68580" y="2125177"/>
            <a:ext cx="8968740" cy="1259512"/>
          </a:xfrm>
          <a:prstGeom prst="rect">
            <a:avLst/>
          </a:prstGeom>
          <a:ln>
            <a:solidFill>
              <a:srgbClr val="FF0000"/>
            </a:solidFill>
          </a:ln>
        </p:spPr>
        <p:txBody>
          <a:bodyPr wrap="square">
            <a:spAutoFit/>
          </a:bodyPr>
          <a:lstStyle/>
          <a:p>
            <a:pPr>
              <a:lnSpc>
                <a:spcPct val="150000"/>
              </a:lnSpc>
            </a:pP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PostMapping</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Directory&gt;</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endPar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50000"/>
              </a:lnSpc>
            </a:pP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smtClean="0">
                <a:latin typeface="Consolas" panose="020B0609020204030204" pitchFamily="49" charset="0"/>
              </a:rPr>
              <a:t>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latin typeface="Consolas" panose="020B0609020204030204" pitchFamily="49" charset="0"/>
              </a:rPr>
              <a:t>save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smtClean="0">
                <a:latin typeface="Consolas" panose="020B0609020204030204" pitchFamily="49" charset="0"/>
              </a:rPr>
              <a:t>(@</a:t>
            </a:r>
            <a:r>
              <a:rPr lang="en-US" sz="1300" dirty="0">
                <a:latin typeface="Consolas" panose="020B0609020204030204" pitchFamily="49" charset="0"/>
              </a:rPr>
              <a:t>Validated @</a:t>
            </a:r>
            <a:r>
              <a:rPr lang="en-US" sz="1300" dirty="0" err="1" smtClean="0">
                <a:latin typeface="Consolas" panose="020B0609020204030204" pitchFamily="49" charset="0"/>
              </a:rPr>
              <a:t>RequestBody</a:t>
            </a:r>
            <a:r>
              <a:rPr lang="en-US" sz="1300" dirty="0" smtClean="0">
                <a:latin typeface="Consolas" panose="020B0609020204030204" pitchFamily="49" charset="0"/>
              </a:rPr>
              <a: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 </a:t>
            </a:r>
            <a:r>
              <a:rPr lang="en-US" sz="1300" dirty="0">
                <a:latin typeface="Consolas" panose="020B0609020204030204" pitchFamily="49" charset="0"/>
              </a:rPr>
              <a:t>{</a:t>
            </a:r>
          </a:p>
          <a:p>
            <a:pPr>
              <a:lnSpc>
                <a:spcPct val="150000"/>
              </a:lnSpc>
            </a:pPr>
            <a:r>
              <a:rPr lang="en-US" sz="1300" dirty="0" smtClean="0">
                <a:solidFill>
                  <a:srgbClr val="FF0000"/>
                </a:solidFill>
                <a:latin typeface="Consolas" panose="020B0609020204030204" pitchFamily="49" charset="0"/>
              </a:rPr>
              <a:t>     return</a:t>
            </a:r>
            <a:r>
              <a:rPr lang="en-US" sz="1300" b="1" dirty="0" smtClean="0">
                <a:latin typeface="Consolas" panose="020B0609020204030204" pitchFamily="49" charset="0"/>
              </a:rPr>
              <a:t> </a:t>
            </a:r>
            <a:r>
              <a:rPr lang="en-US" sz="1300" dirty="0" smtClean="0"/>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300" dirty="0"/>
              <a:t>&gt;</a:t>
            </a:r>
            <a:r>
              <a:rPr lang="en-US" sz="1300" b="1" dirty="0" smtClean="0">
                <a:latin typeface="Consolas" panose="020B0609020204030204" pitchFamily="49" charset="0"/>
              </a:rPr>
              <a:t>.</a:t>
            </a:r>
            <a:r>
              <a:rPr lang="en-US" sz="1300" dirty="0" smtClean="0">
                <a:solidFill>
                  <a:schemeClr val="bg2">
                    <a:lumMod val="50000"/>
                  </a:schemeClr>
                </a:solidFill>
                <a:latin typeface="Consolas" panose="020B0609020204030204" pitchFamily="49" charset="0"/>
              </a:rPr>
              <a:t>save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smtClean="0">
                <a:latin typeface="Consolas" panose="020B0609020204030204" pitchFamily="49" charset="0"/>
              </a:rPr>
              <a:t>(</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a:t>
            </a:r>
            <a:endParaRPr lang="en-US" sz="1300" b="1" dirty="0">
              <a:latin typeface="Consolas" panose="020B0609020204030204" pitchFamily="49" charset="0"/>
            </a:endParaRPr>
          </a:p>
          <a:p>
            <a:pPr>
              <a:lnSpc>
                <a:spcPct val="150000"/>
              </a:lnSpc>
            </a:pPr>
            <a:r>
              <a:rPr lang="en-US" sz="1300" dirty="0">
                <a:latin typeface="Consolas" panose="020B0609020204030204" pitchFamily="49" charset="0"/>
              </a:rPr>
              <a:t>}</a:t>
            </a:r>
            <a:endParaRPr lang="en-US" sz="1300" dirty="0"/>
          </a:p>
        </p:txBody>
      </p:sp>
      <p:pic>
        <p:nvPicPr>
          <p:cNvPr id="2" name="Picture 1"/>
          <p:cNvPicPr>
            <a:picLocks noChangeAspect="1"/>
          </p:cNvPicPr>
          <p:nvPr/>
        </p:nvPicPr>
        <p:blipFill rotWithShape="1">
          <a:blip r:embed="rId4"/>
          <a:srcRect b="35368"/>
          <a:stretch/>
        </p:blipFill>
        <p:spPr>
          <a:xfrm>
            <a:off x="1451176" y="3511840"/>
            <a:ext cx="6211167" cy="252440"/>
          </a:xfrm>
          <a:prstGeom prst="rect">
            <a:avLst/>
          </a:prstGeom>
          <a:ln>
            <a:solidFill>
              <a:srgbClr val="FF0000"/>
            </a:solidFill>
          </a:ln>
        </p:spPr>
      </p:pic>
    </p:spTree>
    <p:extLst>
      <p:ext uri="{BB962C8B-B14F-4D97-AF65-F5344CB8AC3E}">
        <p14:creationId xmlns:p14="http://schemas.microsoft.com/office/powerpoint/2010/main" val="30462240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3238387"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kiếm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tất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cả</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tin</a:t>
            </a:r>
            <a:endParaRPr lang="en-US" sz="1600" dirty="0"/>
          </a:p>
        </p:txBody>
      </p:sp>
      <p:sp>
        <p:nvSpPr>
          <p:cNvPr id="8" name="Rectangle 7"/>
          <p:cNvSpPr/>
          <p:nvPr/>
        </p:nvSpPr>
        <p:spPr>
          <a:xfrm>
            <a:off x="792480" y="2178517"/>
            <a:ext cx="7246620" cy="1046440"/>
          </a:xfrm>
          <a:prstGeom prst="rect">
            <a:avLst/>
          </a:prstGeom>
          <a:ln>
            <a:solidFill>
              <a:srgbClr val="FF0000"/>
            </a:solidFill>
          </a:ln>
        </p:spPr>
        <p:txBody>
          <a:bodyPr wrap="square">
            <a:spAutoFit/>
          </a:bodyPr>
          <a:lstStyle/>
          <a:p>
            <a:r>
              <a:rPr lang="en-US" sz="16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GetMapping</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("/&lt;</a:t>
            </a:r>
            <a:r>
              <a:rPr lang="en-US" sz="1600" dirty="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Directory&gt;</a:t>
            </a:r>
            <a:r>
              <a:rPr lang="en-US" sz="1600" dirty="0">
                <a:solidFill>
                  <a:srgbClr val="D73A49"/>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500" dirty="0" smtClean="0">
                <a:solidFill>
                  <a:srgbClr val="D73A49"/>
                </a:solidFill>
                <a:latin typeface="Courier New" panose="02070309020205020404" pitchFamily="49" charset="0"/>
                <a:ea typeface="Times New Roman" panose="02020603050405020304" pitchFamily="18" charset="0"/>
                <a:cs typeface="Courier New" panose="02070309020205020404" pitchFamily="49" charset="0"/>
              </a:rPr>
              <a:t>public</a:t>
            </a:r>
            <a:r>
              <a:rPr lang="en-US" sz="1500" b="1" dirty="0" smtClean="0">
                <a:latin typeface="Courier New" panose="02070309020205020404" pitchFamily="49" charset="0"/>
                <a:cs typeface="Courier New" panose="02070309020205020404" pitchFamily="49" charset="0"/>
              </a:rPr>
              <a:t> List</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 </a:t>
            </a:r>
            <a:r>
              <a:rPr lang="en-US" sz="1500"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fetch</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&lt;</a:t>
            </a:r>
            <a:r>
              <a:rPr lang="en-US" sz="1500" dirty="0" err="1"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500" dirty="0" smtClean="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a:t>
            </a:r>
            <a:r>
              <a:rPr lang="en-US" sz="1500" dirty="0" smtClean="0">
                <a:solidFill>
                  <a:schemeClr val="bg2">
                    <a:lumMod val="50000"/>
                  </a:schemeClr>
                </a:solidFill>
                <a:latin typeface="Courier New" panose="02070309020205020404" pitchFamily="49" charset="0"/>
                <a:ea typeface="Times New Roman" panose="02020603050405020304" pitchFamily="18" charset="0"/>
                <a:cs typeface="Courier New" panose="02070309020205020404" pitchFamily="49" charset="0"/>
              </a:rPr>
              <a:t>List</a:t>
            </a:r>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a:t>
            </a:r>
          </a:p>
          <a:p>
            <a:r>
              <a:rPr lang="en-US" sz="1500" b="1" dirty="0" smtClean="0">
                <a:solidFill>
                  <a:srgbClr val="FF0000"/>
                </a:solidFill>
                <a:latin typeface="Courier New" panose="02070309020205020404" pitchFamily="49" charset="0"/>
                <a:cs typeface="Courier New" panose="02070309020205020404" pitchFamily="49" charset="0"/>
              </a:rPr>
              <a:t>	</a:t>
            </a:r>
            <a:r>
              <a:rPr lang="en-US" sz="1500" dirty="0" smtClean="0">
                <a:solidFill>
                  <a:srgbClr val="FF0000"/>
                </a:solidFill>
                <a:latin typeface="Courier New" panose="02070309020205020404" pitchFamily="49" charset="0"/>
                <a:cs typeface="Courier New" panose="02070309020205020404" pitchFamily="49" charset="0"/>
              </a:rPr>
              <a:t>return</a:t>
            </a:r>
            <a:r>
              <a:rPr lang="en-US" sz="1500" b="1" dirty="0" smtClean="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&lt;</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Service_Object</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&gt;.&lt;</a:t>
            </a:r>
            <a:r>
              <a:rPr lang="en-US" sz="1600" dirty="0" err="1">
                <a:solidFill>
                  <a:srgbClr val="005CC5"/>
                </a:solidFill>
                <a:latin typeface="Courier New" panose="02070309020205020404" pitchFamily="49" charset="0"/>
                <a:ea typeface="Times New Roman" panose="02020603050405020304" pitchFamily="18" charset="0"/>
                <a:cs typeface="Courier New" panose="02070309020205020404" pitchFamily="49" charset="0"/>
              </a:rPr>
              <a:t>Entity_Class</a:t>
            </a:r>
            <a:r>
              <a:rPr lang="en-US" sz="1600" dirty="0">
                <a:solidFill>
                  <a:srgbClr val="005CC5"/>
                </a:solidFill>
                <a:latin typeface="Courier New" panose="02070309020205020404" pitchFamily="49" charset="0"/>
                <a:ea typeface="Times New Roman" panose="02020603050405020304" pitchFamily="18" charset="0"/>
                <a:cs typeface="Courier New" panose="02070309020205020404" pitchFamily="49" charset="0"/>
              </a:rPr>
              <a:t>&gt;List</a:t>
            </a:r>
            <a:r>
              <a:rPr lang="en-US" sz="1500" b="1" dirty="0" smtClean="0">
                <a:latin typeface="Courier New" panose="02070309020205020404" pitchFamily="49" charset="0"/>
                <a:cs typeface="Courier New" panose="02070309020205020404" pitchFamily="49" charset="0"/>
              </a:rPr>
              <a:t>();</a:t>
            </a:r>
            <a:endParaRPr lang="en-US" sz="1500" b="1"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rotWithShape="1">
          <a:blip r:embed="rId3"/>
          <a:srcRect b="9136"/>
          <a:stretch/>
        </p:blipFill>
        <p:spPr>
          <a:xfrm>
            <a:off x="2292355" y="3880393"/>
            <a:ext cx="4467849" cy="1194527"/>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1529288" y="3321311"/>
            <a:ext cx="5907832" cy="404898"/>
          </a:xfrm>
          <a:prstGeom prst="rect">
            <a:avLst/>
          </a:prstGeom>
          <a:ln>
            <a:solidFill>
              <a:srgbClr val="FF0000"/>
            </a:solidFill>
          </a:ln>
        </p:spPr>
      </p:pic>
    </p:spTree>
    <p:extLst>
      <p:ext uri="{BB962C8B-B14F-4D97-AF65-F5344CB8AC3E}">
        <p14:creationId xmlns:p14="http://schemas.microsoft.com/office/powerpoint/2010/main" val="12485156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 t</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hực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hiện các thao tác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phía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người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029723"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tìm</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ID</a:t>
            </a:r>
            <a:endParaRPr lang="en-US" sz="1600" dirty="0"/>
          </a:p>
        </p:txBody>
      </p:sp>
      <p:pic>
        <p:nvPicPr>
          <p:cNvPr id="9" name="Picture 8"/>
          <p:cNvPicPr>
            <a:picLocks noChangeAspect="1"/>
          </p:cNvPicPr>
          <p:nvPr/>
        </p:nvPicPr>
        <p:blipFill>
          <a:blip r:embed="rId3"/>
          <a:stretch>
            <a:fillRect/>
          </a:stretch>
        </p:blipFill>
        <p:spPr>
          <a:xfrm>
            <a:off x="706131" y="4197499"/>
            <a:ext cx="7264389" cy="844156"/>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1263523" y="3590848"/>
            <a:ext cx="6097397" cy="546852"/>
          </a:xfrm>
          <a:prstGeom prst="rect">
            <a:avLst/>
          </a:prstGeom>
          <a:ln>
            <a:solidFill>
              <a:srgbClr val="FF0000"/>
            </a:solidFill>
          </a:ln>
        </p:spPr>
      </p:pic>
      <p:sp>
        <p:nvSpPr>
          <p:cNvPr id="11" name="Rectangle 10"/>
          <p:cNvSpPr/>
          <p:nvPr/>
        </p:nvSpPr>
        <p:spPr>
          <a:xfrm>
            <a:off x="129540" y="1965157"/>
            <a:ext cx="8907780" cy="1559594"/>
          </a:xfrm>
          <a:prstGeom prst="rect">
            <a:avLst/>
          </a:prstGeom>
          <a:ln>
            <a:solidFill>
              <a:srgbClr val="FF0000"/>
            </a:solidFill>
          </a:ln>
        </p:spPr>
        <p:txBody>
          <a:bodyPr wrap="square">
            <a:spAutoFit/>
          </a:bodyPr>
          <a:lstStyle/>
          <a:p>
            <a:pPr>
              <a:lnSpc>
                <a:spcPct val="150000"/>
              </a:lnSpc>
            </a:pP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GetMapping</a:t>
            </a:r>
            <a:r>
              <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("/&lt;Directory</a:t>
            </a:r>
            <a:r>
              <a:rPr lang="en-US" sz="1300"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&gt;/{id}")</a:t>
            </a:r>
            <a:endParaRPr lang="en-US" sz="1300"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50000"/>
              </a:lnSpc>
            </a:pP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sz="1300" b="1" dirty="0" smtClean="0">
                <a:latin typeface="Consolas" panose="020B0609020204030204" pitchFamily="49" charset="0"/>
              </a:rPr>
              <a:t> </a:t>
            </a:r>
            <a:r>
              <a:rPr lang="en-US" sz="1300" b="1" dirty="0">
                <a:latin typeface="Consolas" panose="020B0609020204030204" pitchFamily="49" charset="0"/>
              </a:rPr>
              <a:t>Optional</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err="1"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300" b="1" dirty="0" smtClean="0">
                <a:latin typeface="Consolas" panose="020B0609020204030204" pitchFamily="49" charset="0"/>
              </a:rPr>
              <a:t>(</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sz="1300"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sz="1300"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r>
              <a:rPr lang="en-US" sz="1300"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Long </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 </a:t>
            </a:r>
            <a:r>
              <a:rPr lang="en-US" sz="1300" b="1" dirty="0">
                <a:latin typeface="Consolas" panose="020B0609020204030204" pitchFamily="49" charset="0"/>
              </a:rPr>
              <a:t>{</a:t>
            </a:r>
          </a:p>
          <a:p>
            <a:pPr>
              <a:lnSpc>
                <a:spcPct val="150000"/>
              </a:lnSpc>
            </a:pP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sz="1300" dirty="0" smtClean="0">
                <a:solidFill>
                  <a:srgbClr val="FF0000"/>
                </a:solidFill>
                <a:latin typeface="Consolas" panose="020B0609020204030204" pitchFamily="49" charset="0"/>
              </a:rPr>
              <a:t>return</a:t>
            </a:r>
            <a:r>
              <a:rPr lang="en-US" sz="1300" b="1" dirty="0" smtClean="0">
                <a:latin typeface="Consolas" panose="020B0609020204030204" pitchFamily="49" charset="0"/>
              </a:rPr>
              <a:t> </a:t>
            </a:r>
            <a:r>
              <a:rPr lang="en-US" sz="1300" dirty="0" smtClean="0"/>
              <a:t>&lt;</a:t>
            </a:r>
            <a:r>
              <a:rPr lang="en-US" sz="1300"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Service_Object</a:t>
            </a:r>
            <a:r>
              <a:rPr lang="en-US" sz="1300" dirty="0" smtClean="0"/>
              <a:t>&gt;</a:t>
            </a:r>
            <a:r>
              <a:rPr lang="en-US" sz="1300" b="1" dirty="0" smtClean="0">
                <a:latin typeface="Consolas" panose="020B0609020204030204" pitchFamily="49" charset="0"/>
              </a:rPr>
              <a:t>.</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ListbyID</a:t>
            </a:r>
            <a:r>
              <a:rPr lang="en-US" sz="1300" b="1" dirty="0" smtClean="0">
                <a:latin typeface="Consolas" panose="020B0609020204030204" pitchFamily="49" charset="0"/>
              </a:rPr>
              <a:t>(</a:t>
            </a:r>
            <a:r>
              <a:rPr lang="en-US" sz="1300"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sz="1300"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sz="1300"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sz="1300" b="1" dirty="0" smtClean="0">
                <a:latin typeface="Consolas" panose="020B0609020204030204" pitchFamily="49" charset="0"/>
              </a:rPr>
              <a:t>);</a:t>
            </a:r>
            <a:endParaRPr lang="en-US" sz="1300" b="1" dirty="0">
              <a:latin typeface="Consolas" panose="020B0609020204030204" pitchFamily="49" charset="0"/>
            </a:endParaRPr>
          </a:p>
          <a:p>
            <a:pPr>
              <a:lnSpc>
                <a:spcPct val="150000"/>
              </a:lnSpc>
            </a:pPr>
            <a:r>
              <a:rPr lang="en-US" sz="1300" dirty="0">
                <a:latin typeface="Consolas" panose="020B0609020204030204" pitchFamily="49" charset="0"/>
              </a:rPr>
              <a:t>}</a:t>
            </a:r>
            <a:endParaRPr lang="en-US" sz="1300" dirty="0"/>
          </a:p>
        </p:txBody>
      </p:sp>
    </p:spTree>
    <p:extLst>
      <p:ext uri="{BB962C8B-B14F-4D97-AF65-F5344CB8AC3E}">
        <p14:creationId xmlns:p14="http://schemas.microsoft.com/office/powerpoint/2010/main" val="8685793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053767"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xóa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ID</a:t>
            </a:r>
            <a:endParaRPr lang="en-US" sz="1600" dirty="0"/>
          </a:p>
        </p:txBody>
      </p:sp>
      <p:sp>
        <p:nvSpPr>
          <p:cNvPr id="8" name="Rectangle 7"/>
          <p:cNvSpPr/>
          <p:nvPr/>
        </p:nvSpPr>
        <p:spPr>
          <a:xfrm>
            <a:off x="304800" y="2148037"/>
            <a:ext cx="8442960" cy="954107"/>
          </a:xfrm>
          <a:prstGeom prst="rect">
            <a:avLst/>
          </a:prstGeom>
          <a:ln>
            <a:solidFill>
              <a:srgbClr val="FF0000"/>
            </a:solidFill>
          </a:ln>
        </p:spPr>
        <p:txBody>
          <a:bodyPr wrap="square">
            <a:spAutoFit/>
          </a:bodyPr>
          <a:lstStyle/>
          <a:p>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DeleteMapping</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("/&lt;Directory&gt;/{id}")</a:t>
            </a:r>
          </a:p>
          <a:p>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b="1" dirty="0" smtClean="0">
                <a:latin typeface="Consolas" panose="020B06090202040302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void</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 </a:t>
            </a:r>
            <a:r>
              <a:rPr lang="en-US" dirty="0" smtClean="0">
                <a:latin typeface="Consolas" panose="020B0609020204030204" pitchFamily="49" charset="0"/>
                <a:ea typeface="Times New Roman" panose="02020603050405020304" pitchFamily="18" charset="0"/>
              </a:rPr>
              <a:t>delete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byID</a:t>
            </a:r>
            <a:r>
              <a:rPr lang="en-US" b="1" dirty="0" smtClean="0">
                <a:latin typeface="Consolas" panose="020B0609020204030204" pitchFamily="49" charset="0"/>
              </a:rPr>
              <a:t>(</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 Long </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 </a:t>
            </a:r>
            <a:r>
              <a:rPr lang="en-US" b="1" dirty="0">
                <a:latin typeface="Consolas" panose="020B0609020204030204" pitchFamily="49" charset="0"/>
              </a:rPr>
              <a:t>{</a:t>
            </a:r>
          </a:p>
          <a:p>
            <a:r>
              <a:rPr lang="en-US" b="1" dirty="0" smtClean="0">
                <a:solidFill>
                  <a:srgbClr val="FF0000"/>
                </a:solidFill>
                <a:latin typeface="Consolas" panose="020B0609020204030204" pitchFamily="49" charset="0"/>
              </a:rPr>
              <a:t>	</a:t>
            </a:r>
            <a:r>
              <a:rPr lang="en-US" b="1" dirty="0" smtClean="0">
                <a:solidFill>
                  <a:schemeClr val="bg2">
                    <a:lumMod val="50000"/>
                  </a:schemeClr>
                </a:solidFill>
                <a:latin typeface="Consolas" panose="020B0609020204030204" pitchFamily="49" charset="0"/>
              </a:rPr>
              <a:t>&lt;</a:t>
            </a:r>
            <a:r>
              <a:rPr lang="en-US" dirty="0" err="1" smtClean="0">
                <a:solidFill>
                  <a:srgbClr val="005CC5"/>
                </a:solidFill>
                <a:latin typeface="Consolas" panose="020B0609020204030204" pitchFamily="49" charset="0"/>
                <a:cs typeface="Courier New" panose="02070309020205020404" pitchFamily="49" charset="0"/>
              </a:rPr>
              <a:t>Service</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_Object</a:t>
            </a:r>
            <a:r>
              <a:rPr lang="en-US" dirty="0" smtClean="0"/>
              <a:t>&gt;</a:t>
            </a:r>
            <a:r>
              <a:rPr lang="en-US" b="1" dirty="0" smtClean="0">
                <a:latin typeface="Consolas" panose="020B0609020204030204" pitchFamily="49" charset="0"/>
              </a:rPr>
              <a:t>.</a:t>
            </a:r>
            <a:r>
              <a:rPr lang="en-US" dirty="0">
                <a:latin typeface="Consolas" panose="020B0609020204030204" pitchFamily="49" charset="0"/>
                <a:ea typeface="Times New Roman" panose="02020603050405020304" pitchFamily="18" charset="0"/>
              </a:rPr>
              <a:t>delete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err="1">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byID</a:t>
            </a:r>
            <a:r>
              <a:rPr lang="en-US" b="1" dirty="0" smtClean="0">
                <a:latin typeface="Consolas" panose="020B0609020204030204" pitchFamily="49" charset="0"/>
              </a:rPr>
              <a:t>(</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a:t>
            </a:r>
            <a:endParaRPr lang="en-US" b="1" dirty="0">
              <a:latin typeface="Consolas" panose="020B0609020204030204" pitchFamily="49" charset="0"/>
            </a:endParaRPr>
          </a:p>
          <a:p>
            <a:r>
              <a:rPr lang="en-US" dirty="0">
                <a:latin typeface="Consolas" panose="020B0609020204030204" pitchFamily="49" charset="0"/>
              </a:rPr>
              <a:t>}</a:t>
            </a:r>
            <a:endParaRPr lang="en-US" dirty="0"/>
          </a:p>
        </p:txBody>
      </p:sp>
      <p:pic>
        <p:nvPicPr>
          <p:cNvPr id="9" name="Picture 8"/>
          <p:cNvPicPr>
            <a:picLocks noChangeAspect="1"/>
          </p:cNvPicPr>
          <p:nvPr/>
        </p:nvPicPr>
        <p:blipFill rotWithShape="1">
          <a:blip r:embed="rId3"/>
          <a:srcRect b="13893"/>
          <a:stretch/>
        </p:blipFill>
        <p:spPr>
          <a:xfrm>
            <a:off x="1454888" y="4227788"/>
            <a:ext cx="6325132" cy="755692"/>
          </a:xfrm>
          <a:prstGeom prst="rect">
            <a:avLst/>
          </a:prstGeom>
          <a:ln>
            <a:solidFill>
              <a:srgbClr val="FF0000"/>
            </a:solidFill>
          </a:ln>
        </p:spPr>
      </p:pic>
      <p:pic>
        <p:nvPicPr>
          <p:cNvPr id="10" name="Picture 9"/>
          <p:cNvPicPr>
            <a:picLocks noChangeAspect="1"/>
          </p:cNvPicPr>
          <p:nvPr/>
        </p:nvPicPr>
        <p:blipFill>
          <a:blip r:embed="rId4"/>
          <a:stretch>
            <a:fillRect/>
          </a:stretch>
        </p:blipFill>
        <p:spPr>
          <a:xfrm>
            <a:off x="1521647" y="3484579"/>
            <a:ext cx="6174553" cy="558824"/>
          </a:xfrm>
          <a:prstGeom prst="rect">
            <a:avLst/>
          </a:prstGeom>
          <a:ln>
            <a:solidFill>
              <a:srgbClr val="FF0000"/>
            </a:solidFill>
          </a:ln>
        </p:spPr>
      </p:pic>
    </p:spTree>
    <p:extLst>
      <p:ext uri="{BB962C8B-B14F-4D97-AF65-F5344CB8AC3E}">
        <p14:creationId xmlns:p14="http://schemas.microsoft.com/office/powerpoint/2010/main" val="17845901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sp>
        <p:nvSpPr>
          <p:cNvPr id="5" name="Rectangle 4"/>
          <p:cNvSpPr/>
          <p:nvPr/>
        </p:nvSpPr>
        <p:spPr>
          <a:xfrm>
            <a:off x="233034" y="1237340"/>
            <a:ext cx="8728085"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6</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 t</a:t>
            </a:r>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hực </a:t>
            </a:r>
            <a:r>
              <a:rPr lang="vi-VN" sz="1600" dirty="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hiện các thao tác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phía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người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3" name="Rectangle 2"/>
          <p:cNvSpPr/>
          <p:nvPr/>
        </p:nvSpPr>
        <p:spPr>
          <a:xfrm>
            <a:off x="198716" y="1633002"/>
            <a:ext cx="2513830" cy="338554"/>
          </a:xfrm>
          <a:prstGeom prst="rect">
            <a:avLst/>
          </a:prstGeom>
        </p:spPr>
        <p:txBody>
          <a:bodyPr wrap="none">
            <a:spAutoFit/>
          </a:bodyPr>
          <a:lstStyle/>
          <a:p>
            <a:r>
              <a:rPr lang="vi-VN" sz="1600" dirty="0" smtClean="0">
                <a:solidFill>
                  <a:srgbClr val="343A40"/>
                </a:solidFill>
                <a:latin typeface="Segoe UI" panose="020B0502040204020203" pitchFamily="34" charset="0"/>
                <a:ea typeface="Times New Roman" panose="02020603050405020304" pitchFamily="18" charset="0"/>
                <a:cs typeface="Times New Roman" panose="02020603050405020304" pitchFamily="18" charset="0"/>
              </a:rPr>
              <a:t>Th</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tác</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cập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nhật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theo</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ID</a:t>
            </a:r>
            <a:endParaRPr lang="en-US" sz="1600" dirty="0"/>
          </a:p>
        </p:txBody>
      </p:sp>
      <p:pic>
        <p:nvPicPr>
          <p:cNvPr id="2" name="Picture 1"/>
          <p:cNvPicPr>
            <a:picLocks noChangeAspect="1"/>
          </p:cNvPicPr>
          <p:nvPr/>
        </p:nvPicPr>
        <p:blipFill>
          <a:blip r:embed="rId3"/>
          <a:stretch>
            <a:fillRect/>
          </a:stretch>
        </p:blipFill>
        <p:spPr>
          <a:xfrm>
            <a:off x="83821" y="4220309"/>
            <a:ext cx="8976360" cy="863258"/>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1434030" y="3735677"/>
            <a:ext cx="6230219" cy="400106"/>
          </a:xfrm>
          <a:prstGeom prst="rect">
            <a:avLst/>
          </a:prstGeom>
          <a:ln>
            <a:solidFill>
              <a:srgbClr val="FF0000"/>
            </a:solidFill>
          </a:ln>
        </p:spPr>
      </p:pic>
      <p:sp>
        <p:nvSpPr>
          <p:cNvPr id="7" name="Rectangle 6"/>
          <p:cNvSpPr/>
          <p:nvPr/>
        </p:nvSpPr>
        <p:spPr>
          <a:xfrm>
            <a:off x="83820" y="2117557"/>
            <a:ext cx="8961120" cy="1384995"/>
          </a:xfrm>
          <a:prstGeom prst="rect">
            <a:avLst/>
          </a:prstGeom>
          <a:ln>
            <a:solidFill>
              <a:srgbClr val="FF0000"/>
            </a:solidFill>
          </a:ln>
        </p:spPr>
        <p:txBody>
          <a:bodyPr wrap="square">
            <a:spAutoFit/>
          </a:bodyPr>
          <a:lstStyle/>
          <a:p>
            <a:pPr>
              <a:lnSpc>
                <a:spcPct val="120000"/>
              </a:lnSpc>
            </a:pP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PutMapping</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("/&lt;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Directory</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&gt;/{id}</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endParaRPr>
          </a:p>
          <a:p>
            <a:pPr>
              <a:lnSpc>
                <a:spcPct val="120000"/>
              </a:lnSpc>
            </a:pP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public</a:t>
            </a:r>
            <a:r>
              <a:rPr lang="en-US" b="1" dirty="0" smtClean="0">
                <a:latin typeface="Consolas" panose="020B0609020204030204" pitchFamily="49" charset="0"/>
              </a:rPr>
              <a:t> </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RequestBody</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 &lt;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 </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D73A49"/>
                </a:solidFill>
                <a:latin typeface="Consolas" panose="020B0609020204030204" pitchFamily="49" charset="0"/>
                <a:ea typeface="Times New Roman" panose="02020603050405020304" pitchFamily="18" charset="0"/>
                <a:cs typeface="Courier New" panose="02070309020205020404" pitchFamily="49" charset="0"/>
              </a:rPr>
              <a:t>PathVariable</a:t>
            </a:r>
            <a:r>
              <a:rPr lang="en-US" dirty="0">
                <a:solidFill>
                  <a:srgbClr val="D73A49"/>
                </a:solidFill>
                <a:latin typeface="Consolas" panose="020B0609020204030204" pitchFamily="49" charset="0"/>
                <a:ea typeface="Times New Roman" panose="02020603050405020304" pitchFamily="18" charset="0"/>
                <a:cs typeface="Courier New" panose="02070309020205020404" pitchFamily="49" charset="0"/>
              </a:rPr>
              <a:t>("id") </a:t>
            </a:r>
            <a:r>
              <a:rPr lang="en-US" dirty="0" smtClean="0">
                <a:solidFill>
                  <a:srgbClr val="D73A49"/>
                </a:solidFill>
                <a:latin typeface="Consolas" panose="020B0609020204030204" pitchFamily="49" charset="0"/>
                <a:ea typeface="Times New Roman" panose="02020603050405020304" pitchFamily="18" charset="0"/>
                <a:cs typeface="Courier New" panose="02070309020205020404" pitchFamily="49" charset="0"/>
              </a:rPr>
              <a:t>Long </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b="1" dirty="0" smtClean="0">
                <a:latin typeface="Consolas" panose="020B0609020204030204" pitchFamily="49" charset="0"/>
              </a:rPr>
              <a:t>) </a:t>
            </a:r>
            <a:r>
              <a:rPr lang="en-US" b="1" dirty="0">
                <a:latin typeface="Consolas" panose="020B0609020204030204" pitchFamily="49" charset="0"/>
              </a:rPr>
              <a:t>{</a:t>
            </a:r>
          </a:p>
          <a:p>
            <a:pPr>
              <a:lnSpc>
                <a:spcPct val="120000"/>
              </a:lnSpc>
            </a:pPr>
            <a:r>
              <a:rPr lang="en-US" b="1" dirty="0" smtClean="0">
                <a:solidFill>
                  <a:srgbClr val="FF0000"/>
                </a:solidFill>
                <a:latin typeface="Consolas" panose="020B0609020204030204" pitchFamily="49" charset="0"/>
              </a:rPr>
              <a:t>     r</a:t>
            </a:r>
            <a:r>
              <a:rPr lang="en-US" dirty="0" smtClean="0">
                <a:solidFill>
                  <a:srgbClr val="FF0000"/>
                </a:solidFill>
                <a:latin typeface="Consolas" panose="020B0609020204030204" pitchFamily="49" charset="0"/>
              </a:rPr>
              <a:t>eturn</a:t>
            </a:r>
            <a:r>
              <a:rPr lang="en-US" b="1" dirty="0" smtClean="0">
                <a:latin typeface="Consolas" panose="020B0609020204030204" pitchFamily="49" charset="0"/>
              </a:rPr>
              <a:t> </a:t>
            </a:r>
            <a:r>
              <a:rPr lang="en-US" dirty="0" smtClean="0"/>
              <a:t>&lt;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Repository_Object</a:t>
            </a:r>
            <a:r>
              <a:rPr lang="en-US" dirty="0" smtClean="0"/>
              <a:t>&gt;</a:t>
            </a:r>
            <a:r>
              <a:rPr lang="en-US" b="1" dirty="0" smtClean="0">
                <a:latin typeface="Consolas" panose="020B0609020204030204" pitchFamily="49" charset="0"/>
              </a:rPr>
              <a:t>.</a:t>
            </a:r>
            <a:r>
              <a:rPr lang="en-US" dirty="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update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Entity_Class</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Object_Name</a:t>
            </a:r>
            <a:r>
              <a:rPr lang="en-US" dirty="0" smtClean="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&lt;</a:t>
            </a:r>
            <a:r>
              <a:rPr lang="en-US" dirty="0" err="1">
                <a:solidFill>
                  <a:srgbClr val="005CC5"/>
                </a:solidFill>
                <a:latin typeface="Consolas" panose="020B0609020204030204" pitchFamily="49" charset="0"/>
                <a:ea typeface="Times New Roman" panose="02020603050405020304" pitchFamily="18" charset="0"/>
                <a:cs typeface="Courier New" panose="02070309020205020404" pitchFamily="49" charset="0"/>
              </a:rPr>
              <a:t>IDVariable_Name</a:t>
            </a:r>
            <a:r>
              <a:rPr lang="en-US" dirty="0">
                <a:solidFill>
                  <a:srgbClr val="005CC5"/>
                </a:solidFill>
                <a:latin typeface="Consolas" panose="020B0609020204030204" pitchFamily="49" charset="0"/>
                <a:ea typeface="Times New Roman" panose="02020603050405020304" pitchFamily="18" charset="0"/>
                <a:cs typeface="Courier New" panose="02070309020205020404" pitchFamily="49" charset="0"/>
              </a:rPr>
              <a:t>&gt;</a:t>
            </a:r>
            <a:r>
              <a:rPr lang="en-US" dirty="0" smtClean="0">
                <a:solidFill>
                  <a:schemeClr val="bg2">
                    <a:lumMod val="50000"/>
                  </a:schemeClr>
                </a:solidFill>
                <a:latin typeface="Consolas" panose="020B0609020204030204" pitchFamily="49" charset="0"/>
                <a:ea typeface="Times New Roman" panose="02020603050405020304" pitchFamily="18" charset="0"/>
                <a:cs typeface="Courier New" panose="02070309020205020404" pitchFamily="49" charset="0"/>
              </a:rPr>
              <a:t>)</a:t>
            </a:r>
            <a:r>
              <a:rPr lang="en-US" b="1" dirty="0" smtClean="0">
                <a:latin typeface="Consolas" panose="020B0609020204030204" pitchFamily="49" charset="0"/>
              </a:rPr>
              <a:t>;</a:t>
            </a:r>
            <a:endParaRPr lang="en-US" b="1" dirty="0">
              <a:latin typeface="Consolas" panose="020B0609020204030204" pitchFamily="49" charset="0"/>
            </a:endParaRPr>
          </a:p>
          <a:p>
            <a:pPr>
              <a:lnSpc>
                <a:spcPct val="120000"/>
              </a:lnSpc>
            </a:pPr>
            <a:r>
              <a:rPr lang="en-US" dirty="0">
                <a:latin typeface="Consolas" panose="020B0609020204030204" pitchFamily="49" charset="0"/>
              </a:rPr>
              <a:t>}</a:t>
            </a:r>
            <a:endParaRPr lang="en-US" dirty="0"/>
          </a:p>
        </p:txBody>
      </p:sp>
    </p:spTree>
    <p:extLst>
      <p:ext uri="{BB962C8B-B14F-4D97-AF65-F5344CB8AC3E}">
        <p14:creationId xmlns:p14="http://schemas.microsoft.com/office/powerpoint/2010/main" val="10477265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một</a:t>
            </a:r>
            <a:r>
              <a:rPr lang="en-US" altLang="en-US" sz="2200" dirty="0" smtClean="0"/>
              <a:t> spring boot repository</a:t>
            </a:r>
            <a:endParaRPr lang="en-US" altLang="en-US" sz="2200" dirty="0"/>
          </a:p>
        </p:txBody>
      </p:sp>
      <p:pic>
        <p:nvPicPr>
          <p:cNvPr id="9" name="Picture 8"/>
          <p:cNvPicPr>
            <a:picLocks noChangeAspect="1"/>
          </p:cNvPicPr>
          <p:nvPr/>
        </p:nvPicPr>
        <p:blipFill>
          <a:blip r:embed="rId3"/>
          <a:stretch>
            <a:fillRect/>
          </a:stretch>
        </p:blipFill>
        <p:spPr>
          <a:xfrm>
            <a:off x="2104505" y="1273874"/>
            <a:ext cx="4701203" cy="3793426"/>
          </a:xfrm>
          <a:prstGeom prst="rect">
            <a:avLst/>
          </a:prstGeom>
          <a:ln>
            <a:solidFill>
              <a:srgbClr val="FF0000"/>
            </a:solidFill>
          </a:ln>
        </p:spPr>
      </p:pic>
    </p:spTree>
    <p:extLst>
      <p:ext uri="{BB962C8B-B14F-4D97-AF65-F5344CB8AC3E}">
        <p14:creationId xmlns:p14="http://schemas.microsoft.com/office/powerpoint/2010/main" val="38944301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777450" cy="4090800"/>
          </a:xfrm>
          <a:prstGeom prst="rect">
            <a:avLst/>
          </a:prstGeom>
        </p:spPr>
        <p:txBody>
          <a:bodyPr spcFirstLastPara="1" wrap="square" lIns="91425" tIns="91425" rIns="91425" bIns="91425" anchor="ctr" anchorCtr="0">
            <a:normAutofit/>
          </a:bodyPr>
          <a:lstStyle/>
          <a:p>
            <a:pPr lvl="0">
              <a:lnSpc>
                <a:spcPct val="115000"/>
              </a:lnSpc>
            </a:pPr>
            <a:r>
              <a:rPr lang="vi-VN" dirty="0"/>
              <a:t>Xử lý lỗi và ngoại lệ</a:t>
            </a:r>
          </a:p>
        </p:txBody>
      </p:sp>
    </p:spTree>
    <p:extLst>
      <p:ext uri="{BB962C8B-B14F-4D97-AF65-F5344CB8AC3E}">
        <p14:creationId xmlns:p14="http://schemas.microsoft.com/office/powerpoint/2010/main" val="13494254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Giới</a:t>
            </a:r>
            <a:r>
              <a:rPr lang="en-US" altLang="en-US" sz="2200" dirty="0" smtClean="0"/>
              <a:t> </a:t>
            </a:r>
            <a:r>
              <a:rPr lang="en-US" altLang="en-US" sz="2200" dirty="0" err="1" smtClean="0"/>
              <a:t>thiệu</a:t>
            </a:r>
            <a:r>
              <a:rPr lang="en-US" altLang="en-US" sz="2200" dirty="0" smtClean="0"/>
              <a:t> </a:t>
            </a:r>
            <a:endParaRPr lang="en-US" altLang="en-US" sz="2200" dirty="0"/>
          </a:p>
        </p:txBody>
      </p:sp>
      <p:sp>
        <p:nvSpPr>
          <p:cNvPr id="3" name="Rectangle 2"/>
          <p:cNvSpPr/>
          <p:nvPr/>
        </p:nvSpPr>
        <p:spPr>
          <a:xfrm>
            <a:off x="182880" y="1350588"/>
            <a:ext cx="8663940" cy="2280881"/>
          </a:xfrm>
          <a:prstGeom prst="rect">
            <a:avLst/>
          </a:prstGeom>
        </p:spPr>
        <p:txBody>
          <a:bodyPr wrap="square">
            <a:spAutoFit/>
          </a:bodyPr>
          <a:lstStyle/>
          <a:p>
            <a:pPr>
              <a:lnSpc>
                <a:spcPct val="107000"/>
              </a:lnSpc>
              <a:spcAft>
                <a:spcPts val="800"/>
              </a:spcAft>
            </a:pPr>
            <a:r>
              <a:rPr lang="en-US" sz="1800" dirty="0">
                <a:latin typeface="Proxima Nova" panose="020B0604020202020204" charset="0"/>
                <a:ea typeface="Times New Roman" panose="02020603050405020304" pitchFamily="18" charset="0"/>
                <a:cs typeface="Times New Roman" panose="02020603050405020304" pitchFamily="18" charset="0"/>
              </a:rPr>
              <a:t>Spring Boot </a:t>
            </a:r>
            <a:r>
              <a:rPr lang="en-US" sz="1800" dirty="0" err="1">
                <a:latin typeface="Proxima Nova" panose="020B0604020202020204" charset="0"/>
                <a:ea typeface="Times New Roman" panose="02020603050405020304" pitchFamily="18" charset="0"/>
                <a:cs typeface="Times New Roman" panose="02020603050405020304" pitchFamily="18" charset="0"/>
              </a:rPr>
              <a:t>cung</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cấp</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một</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số</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công</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cụ</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để</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xử</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lý</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các</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ngoại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lệ</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ngoài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các</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khối</a:t>
            </a:r>
            <a:r>
              <a:rPr lang="en-US" sz="1800" dirty="0">
                <a:latin typeface="Proxima Nova" panose="020B0604020202020204" charset="0"/>
                <a:ea typeface="Times New Roman" panose="02020603050405020304" pitchFamily="18" charset="0"/>
                <a:cs typeface="Times New Roman" panose="02020603050405020304" pitchFamily="18" charset="0"/>
              </a:rPr>
              <a:t> ‘try-catch’ </a:t>
            </a:r>
            <a:r>
              <a:rPr lang="en-US" sz="1800" dirty="0" err="1">
                <a:latin typeface="Proxima Nova" panose="020B0604020202020204" charset="0"/>
                <a:ea typeface="Times New Roman" panose="02020603050405020304" pitchFamily="18" charset="0"/>
                <a:cs typeface="Times New Roman" panose="02020603050405020304" pitchFamily="18" charset="0"/>
              </a:rPr>
              <a:t>đơn</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giản</a:t>
            </a:r>
            <a:r>
              <a:rPr lang="en-US" sz="1800" dirty="0">
                <a:latin typeface="Proxima Nova" panose="020B0604020202020204" charset="0"/>
                <a:ea typeface="Times New Roman" panose="02020603050405020304" pitchFamily="18" charset="0"/>
                <a:cs typeface="Times New Roman" panose="02020603050405020304" pitchFamily="18" charset="0"/>
              </a:rPr>
              <a:t>. </a:t>
            </a:r>
          </a:p>
          <a:p>
            <a:pPr>
              <a:lnSpc>
                <a:spcPct val="107000"/>
              </a:lnSpc>
              <a:spcAft>
                <a:spcPts val="800"/>
              </a:spcAft>
            </a:pPr>
            <a:r>
              <a:rPr lang="en-US" sz="1800" dirty="0" err="1" smtClean="0">
                <a:latin typeface="Proxima Nova" panose="020B0604020202020204" charset="0"/>
                <a:ea typeface="Times New Roman" panose="02020603050405020304" pitchFamily="18" charset="0"/>
                <a:cs typeface="Times New Roman" panose="02020603050405020304" pitchFamily="18" charset="0"/>
              </a:rPr>
              <a:t>Một</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số</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chú</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thích</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xử</a:t>
            </a:r>
            <a:r>
              <a:rPr lang="en-US" sz="1800" dirty="0" smtClean="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lý</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a:latin typeface="Proxima Nova" panose="020B0604020202020204" charset="0"/>
                <a:ea typeface="Times New Roman" panose="02020603050405020304" pitchFamily="18" charset="0"/>
                <a:cs typeface="Times New Roman" panose="02020603050405020304" pitchFamily="18" charset="0"/>
              </a:rPr>
              <a:t>ngoại</a:t>
            </a:r>
            <a:r>
              <a:rPr lang="en-US" sz="1800" dirty="0">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latin typeface="Proxima Nova" panose="020B0604020202020204" charset="0"/>
                <a:ea typeface="Times New Roman" panose="02020603050405020304" pitchFamily="18" charset="0"/>
                <a:cs typeface="Times New Roman" panose="02020603050405020304" pitchFamily="18" charset="0"/>
              </a:rPr>
              <a:t>lệ</a:t>
            </a:r>
            <a:r>
              <a:rPr lang="en-US" sz="1800" dirty="0" smtClean="0">
                <a:latin typeface="Proxima Nova" panose="020B0604020202020204"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Proxima Nova" panose="020B0604020202020204" charset="0"/>
                <a:ea typeface="Times New Roman" panose="02020603050405020304" pitchFamily="18" charset="0"/>
                <a:cs typeface="Times New Roman" panose="02020603050405020304" pitchFamily="18" charset="0"/>
              </a:rPr>
              <a:t>@</a:t>
            </a:r>
            <a:r>
              <a:rPr lang="en-US" sz="1800" dirty="0" err="1">
                <a:latin typeface="Proxima Nova" panose="020B0604020202020204" charset="0"/>
                <a:ea typeface="Times New Roman" panose="02020603050405020304" pitchFamily="18" charset="0"/>
                <a:cs typeface="Times New Roman" panose="02020603050405020304" pitchFamily="18" charset="0"/>
              </a:rPr>
              <a:t>ResponseStatus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Proxima Nova" panose="020B0604020202020204" charset="0"/>
                <a:ea typeface="Times New Roman" panose="02020603050405020304" pitchFamily="18" charset="0"/>
                <a:cs typeface="Times New Roman" panose="02020603050405020304" pitchFamily="18" charset="0"/>
              </a:rPr>
              <a:t>@</a:t>
            </a:r>
            <a:r>
              <a:rPr lang="en-US" sz="1800" dirty="0" err="1">
                <a:latin typeface="Proxima Nova" panose="020B0604020202020204" charset="0"/>
                <a:ea typeface="Times New Roman" panose="02020603050405020304" pitchFamily="18" charset="0"/>
                <a:cs typeface="Times New Roman" panose="02020603050405020304" pitchFamily="18" charset="0"/>
              </a:rPr>
              <a:t>ExceptionHandler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Proxima Nova" panose="020B0604020202020204" charset="0"/>
                <a:ea typeface="Times New Roman" panose="02020603050405020304" pitchFamily="18" charset="0"/>
                <a:cs typeface="Times New Roman" panose="02020603050405020304" pitchFamily="18" charset="0"/>
              </a:rPr>
              <a:t>@</a:t>
            </a:r>
            <a:r>
              <a:rPr lang="en-US" sz="1800" dirty="0" err="1">
                <a:latin typeface="Proxima Nova" panose="020B0604020202020204" charset="0"/>
                <a:ea typeface="Times New Roman" panose="02020603050405020304" pitchFamily="18" charset="0"/>
                <a:cs typeface="Times New Roman" panose="02020603050405020304" pitchFamily="18" charset="0"/>
              </a:rPr>
              <a:t>ControllerAdvice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What is Exception Handling i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275" y="1709294"/>
            <a:ext cx="5038725"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046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Các lớp và các giao diện</a:t>
            </a:r>
            <a:endParaRPr lang="en-US" altLang="en-US" sz="2200" dirty="0"/>
          </a:p>
        </p:txBody>
      </p:sp>
      <p:pic>
        <p:nvPicPr>
          <p:cNvPr id="2" name="Picture 1"/>
          <p:cNvPicPr>
            <a:picLocks noChangeAspect="1"/>
          </p:cNvPicPr>
          <p:nvPr/>
        </p:nvPicPr>
        <p:blipFill rotWithShape="1">
          <a:blip r:embed="rId2"/>
          <a:srcRect l="10063" t="3926" r="9708" b="5099"/>
          <a:stretch/>
        </p:blipFill>
        <p:spPr>
          <a:xfrm>
            <a:off x="4097867" y="1185335"/>
            <a:ext cx="4969933" cy="3820498"/>
          </a:xfrm>
          <a:prstGeom prst="rect">
            <a:avLst/>
          </a:prstGeom>
        </p:spPr>
      </p:pic>
      <p:sp>
        <p:nvSpPr>
          <p:cNvPr id="6" name="Rectangle 5"/>
          <p:cNvSpPr/>
          <p:nvPr/>
        </p:nvSpPr>
        <p:spPr>
          <a:xfrm>
            <a:off x="84666" y="1193663"/>
            <a:ext cx="4464474" cy="3912866"/>
          </a:xfrm>
          <a:prstGeom prst="rect">
            <a:avLst/>
          </a:prstGeom>
        </p:spPr>
        <p:txBody>
          <a:bodyPr wrap="square">
            <a:spAutoFit/>
          </a:bodyPr>
          <a:lstStyle/>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Connection Interface</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Statement Interface</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PreparedStatement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Interface</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CallableStatement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Interface</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ResultSet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Interface </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ResultSetMetaData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Interface</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DatabaseMetaData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Interface   </a:t>
            </a:r>
          </a:p>
          <a:p>
            <a:pPr marL="342900" lvl="0" indent="-342900">
              <a:lnSpc>
                <a:spcPct val="140000"/>
              </a:lnSpc>
              <a:spcAft>
                <a:spcPts val="800"/>
              </a:spcAft>
              <a:buSzPts val="1000"/>
              <a:buFont typeface="Symbol" panose="05050102010706020507" pitchFamily="18" charset="2"/>
              <a:buChar char=""/>
              <a:tabLst>
                <a:tab pos="457200" algn="l"/>
              </a:tabLs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JDBC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DriverManager</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Class</a:t>
            </a:r>
          </a:p>
        </p:txBody>
      </p:sp>
    </p:spTree>
    <p:extLst>
      <p:ext uri="{BB962C8B-B14F-4D97-AF65-F5344CB8AC3E}">
        <p14:creationId xmlns:p14="http://schemas.microsoft.com/office/powerpoint/2010/main" val="20010849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Cơ chế xử lý ngoại lệ mặc địn</a:t>
            </a:r>
            <a:r>
              <a:rPr lang="en-US" altLang="en-US" sz="2200" dirty="0" smtClean="0"/>
              <a:t>h</a:t>
            </a:r>
            <a:endParaRPr lang="en-US" altLang="en-US" sz="2200" dirty="0"/>
          </a:p>
        </p:txBody>
      </p:sp>
      <p:sp>
        <p:nvSpPr>
          <p:cNvPr id="5" name="Rectangle 4"/>
          <p:cNvSpPr/>
          <p:nvPr/>
        </p:nvSpPr>
        <p:spPr>
          <a:xfrm>
            <a:off x="129540" y="1287320"/>
            <a:ext cx="8709660" cy="757130"/>
          </a:xfrm>
          <a:prstGeom prst="rect">
            <a:avLst/>
          </a:prstGeom>
        </p:spPr>
        <p:txBody>
          <a:bodyPr wrap="square">
            <a:spAutoFit/>
          </a:bodyPr>
          <a:lstStyle/>
          <a:p>
            <a:pPr algn="just">
              <a:lnSpc>
                <a:spcPct val="120000"/>
              </a:lnSpc>
              <a:spcBef>
                <a:spcPts val="600"/>
              </a:spcBef>
              <a:spcAft>
                <a:spcPts val="600"/>
              </a:spcAft>
            </a:pP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Khi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chương</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trình</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chạy</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lỗi</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thì</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Spring Boot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sẽ</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đưa</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ngoại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lệ</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thời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gian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chạy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NoSuchElementFoundException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21920" y="2041357"/>
            <a:ext cx="8709660" cy="923330"/>
          </a:xfrm>
          <a:prstGeom prst="rect">
            <a:avLst/>
          </a:prstGeom>
        </p:spPr>
        <p:txBody>
          <a:bodyPr wrap="square">
            <a:spAutoFit/>
          </a:bodyPr>
          <a:lstStyle/>
          <a:p>
            <a:pPr algn="just"/>
            <a:r>
              <a:rPr lang="en-US" sz="1800" dirty="0" smtClean="0">
                <a:solidFill>
                  <a:srgbClr val="343A40"/>
                </a:solidFill>
                <a:latin typeface="Proxima Nova" panose="020B0604020202020204" charset="0"/>
                <a:ea typeface="Times New Roman" panose="02020603050405020304" pitchFamily="18" charset="0"/>
              </a:rPr>
              <a:t>Ví </a:t>
            </a:r>
            <a:r>
              <a:rPr lang="en-US" sz="1800" dirty="0" err="1" smtClean="0">
                <a:solidFill>
                  <a:srgbClr val="343A40"/>
                </a:solidFill>
                <a:latin typeface="Proxima Nova" panose="020B0604020202020204" charset="0"/>
                <a:ea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rPr>
              <a:t> </a:t>
            </a:r>
            <a:r>
              <a:rPr lang="en-US" sz="1800" dirty="0" smtClean="0">
                <a:solidFill>
                  <a:srgbClr val="343A40"/>
                </a:solidFill>
                <a:latin typeface="Proxima Nova" panose="020B0604020202020204" charset="0"/>
                <a:ea typeface="Times New Roman" panose="02020603050405020304" pitchFamily="18" charset="0"/>
              </a:rPr>
              <a:t>Controller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tên</a:t>
            </a:r>
            <a:r>
              <a:rPr lang="en-US" sz="1800" dirty="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StudentController</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getStudent</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smtClean="0">
                <a:solidFill>
                  <a:srgbClr val="343A40"/>
                </a:solidFill>
                <a:latin typeface="Proxima Nova" panose="020B0604020202020204" charset="0"/>
                <a:ea typeface="Times New Roman" panose="02020603050405020304" pitchFamily="18" charset="0"/>
              </a:rPr>
              <a:t>đưa</a:t>
            </a:r>
            <a:r>
              <a:rPr lang="en-US" sz="1800" dirty="0" smtClean="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ra</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ngoại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lệ</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thời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gian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chạy</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NoSuchElementFoundException</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không</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tìm</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thấy</a:t>
            </a:r>
            <a:r>
              <a:rPr lang="en-US" sz="1800" dirty="0">
                <a:solidFill>
                  <a:srgbClr val="343A40"/>
                </a:solidFill>
                <a:latin typeface="Proxima Nova" panose="020B0604020202020204" charset="0"/>
                <a:ea typeface="Times New Roman" panose="02020603050405020304" pitchFamily="18" charset="0"/>
              </a:rPr>
              <a:t> </a:t>
            </a:r>
            <a:r>
              <a:rPr lang="en-US" sz="1800" dirty="0" smtClean="0">
                <a:solidFill>
                  <a:srgbClr val="343A40"/>
                </a:solidFill>
                <a:latin typeface="Proxima Nova" panose="020B0604020202020204" charset="0"/>
                <a:ea typeface="Times New Roman" panose="02020603050405020304" pitchFamily="18" charset="0"/>
              </a:rPr>
              <a:t>Student </a:t>
            </a:r>
            <a:r>
              <a:rPr lang="en-US" sz="1800" dirty="0" err="1" smtClean="0">
                <a:solidFill>
                  <a:srgbClr val="343A40"/>
                </a:solidFill>
                <a:latin typeface="Proxima Nova" panose="020B0604020202020204" charset="0"/>
                <a:ea typeface="Times New Roman" panose="02020603050405020304" pitchFamily="18" charset="0"/>
              </a:rPr>
              <a:t>có</a:t>
            </a:r>
            <a:r>
              <a:rPr lang="en-US" sz="1800" dirty="0" smtClean="0">
                <a:solidFill>
                  <a:srgbClr val="343A40"/>
                </a:solidFill>
                <a:latin typeface="Proxima Nova" panose="020B0604020202020204" charset="0"/>
                <a:ea typeface="Times New Roman" panose="02020603050405020304" pitchFamily="18" charset="0"/>
              </a:rPr>
              <a:t> </a:t>
            </a:r>
            <a:r>
              <a:rPr lang="en-US" sz="1800" dirty="0">
                <a:solidFill>
                  <a:srgbClr val="343A40"/>
                </a:solidFill>
                <a:latin typeface="Proxima Nova" panose="020B0604020202020204" charset="0"/>
                <a:ea typeface="Times New Roman" panose="02020603050405020304" pitchFamily="18" charset="0"/>
              </a:rPr>
              <a:t>id </a:t>
            </a:r>
            <a:r>
              <a:rPr lang="en-US" sz="1800" dirty="0" err="1">
                <a:solidFill>
                  <a:srgbClr val="343A40"/>
                </a:solidFill>
                <a:latin typeface="Proxima Nova" panose="020B0604020202020204" charset="0"/>
                <a:ea typeface="Times New Roman" panose="02020603050405020304" pitchFamily="18" charset="0"/>
              </a:rPr>
              <a:t>đã</a:t>
            </a:r>
            <a:r>
              <a:rPr lang="en-US" sz="1800" dirty="0">
                <a:solidFill>
                  <a:srgbClr val="343A40"/>
                </a:solidFill>
                <a:latin typeface="Proxima Nova" panose="020B0604020202020204" charset="0"/>
                <a:ea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rPr>
              <a:t>:</a:t>
            </a:r>
            <a:endParaRPr lang="en-US" sz="1800" dirty="0"/>
          </a:p>
        </p:txBody>
      </p:sp>
      <p:pic>
        <p:nvPicPr>
          <p:cNvPr id="9" name="Picture 8"/>
          <p:cNvPicPr>
            <a:picLocks noChangeAspect="1"/>
          </p:cNvPicPr>
          <p:nvPr/>
        </p:nvPicPr>
        <p:blipFill rotWithShape="1">
          <a:blip r:embed="rId3"/>
          <a:srcRect b="20505"/>
          <a:stretch/>
        </p:blipFill>
        <p:spPr>
          <a:xfrm>
            <a:off x="1747369" y="3000513"/>
            <a:ext cx="5400191" cy="2064239"/>
          </a:xfrm>
          <a:prstGeom prst="rect">
            <a:avLst/>
          </a:prstGeom>
          <a:ln>
            <a:solidFill>
              <a:srgbClr val="FF0000"/>
            </a:solidFill>
          </a:ln>
        </p:spPr>
      </p:pic>
    </p:spTree>
    <p:extLst>
      <p:ext uri="{BB962C8B-B14F-4D97-AF65-F5344CB8AC3E}">
        <p14:creationId xmlns:p14="http://schemas.microsoft.com/office/powerpoint/2010/main" val="25004802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Cơ chế xử lý ngoại lệ mặc địn</a:t>
            </a:r>
            <a:r>
              <a:rPr lang="en-US" altLang="en-US" sz="2200" dirty="0" smtClean="0"/>
              <a:t>h</a:t>
            </a:r>
            <a:endParaRPr lang="en-US" altLang="en-US" sz="2200" dirty="0"/>
          </a:p>
        </p:txBody>
      </p:sp>
      <p:sp>
        <p:nvSpPr>
          <p:cNvPr id="5" name="Rectangle 4"/>
          <p:cNvSpPr/>
          <p:nvPr/>
        </p:nvSpPr>
        <p:spPr>
          <a:xfrm>
            <a:off x="129540" y="1287320"/>
            <a:ext cx="8709660" cy="757130"/>
          </a:xfrm>
          <a:prstGeom prst="rect">
            <a:avLst/>
          </a:prstGeom>
        </p:spPr>
        <p:txBody>
          <a:bodyPr wrap="square">
            <a:spAutoFit/>
          </a:bodyPr>
          <a:lstStyle/>
          <a:p>
            <a:pPr algn="just">
              <a:lnSpc>
                <a:spcPct val="120000"/>
              </a:lnSpc>
              <a:spcBef>
                <a:spcPts val="600"/>
              </a:spcBef>
              <a:spcAft>
                <a:spcPts val="6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Nếu gọi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Student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API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với id không hợp lệ, dịch vụ sẽ đưa ra một ngoại lệ thời gian chạy NoSuchElementFoundException và sẽ nhận được phản hồi sau:</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5"/>
          <p:cNvSpPr/>
          <p:nvPr/>
        </p:nvSpPr>
        <p:spPr>
          <a:xfrm>
            <a:off x="1821180" y="2206472"/>
            <a:ext cx="5974080" cy="1936620"/>
          </a:xfrm>
          <a:prstGeom prst="rect">
            <a:avLst/>
          </a:prstGeom>
          <a:ln>
            <a:solidFill>
              <a:srgbClr val="FF0000"/>
            </a:solidFill>
          </a:ln>
        </p:spPr>
        <p:txBody>
          <a:bodyPr wrap="square">
            <a:spAutoFit/>
          </a:bodyPr>
          <a:lstStyle/>
          <a:p>
            <a:pPr>
              <a:lnSpc>
                <a:spcPct val="107000"/>
              </a:lnSpc>
            </a:pPr>
            <a:r>
              <a:rPr lang="en-US" sz="16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600" dirty="0">
                <a:latin typeface="Courier New" panose="02070309020205020404" pitchFamily="49" charset="0"/>
                <a:ea typeface="Calibri" panose="020F0502020204030204" pitchFamily="34" charset="0"/>
                <a:cs typeface="Courier New" panose="02070309020205020404" pitchFamily="49" charset="0"/>
              </a:rPr>
              <a:t>  </a:t>
            </a:r>
            <a:r>
              <a:rPr lang="en-US" sz="1600" dirty="0">
                <a:solidFill>
                  <a:srgbClr val="C55A11"/>
                </a:solidFill>
                <a:latin typeface="Courier New" panose="02070309020205020404" pitchFamily="49" charset="0"/>
                <a:ea typeface="Calibri" panose="020F0502020204030204" pitchFamily="34" charset="0"/>
                <a:cs typeface="Courier New" panose="02070309020205020404" pitchFamily="49" charset="0"/>
              </a:rPr>
              <a:t>"timestamp"</a:t>
            </a:r>
            <a:r>
              <a:rPr lang="en-US" sz="1600" dirty="0">
                <a:latin typeface="Courier New" panose="02070309020205020404" pitchFamily="49" charset="0"/>
                <a:ea typeface="Calibri" panose="020F0502020204030204" pitchFamily="34" charset="0"/>
                <a:cs typeface="Courier New" panose="02070309020205020404" pitchFamily="49" charset="0"/>
              </a:rPr>
              <a:t>: "</a:t>
            </a:r>
            <a:r>
              <a:rPr lang="en-US" sz="1600" dirty="0" err="1" smtClean="0">
                <a:latin typeface="Courier New" panose="02070309020205020404" pitchFamily="49" charset="0"/>
                <a:ea typeface="Calibri" panose="020F0502020204030204" pitchFamily="34" charset="0"/>
                <a:cs typeface="Courier New" panose="02070309020205020404" pitchFamily="49" charset="0"/>
              </a:rPr>
              <a:t>2023-02-28T13:24:02.239+00:00</a:t>
            </a:r>
            <a:r>
              <a:rPr lang="en-US" sz="16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600" dirty="0">
                <a:latin typeface="Courier New" panose="02070309020205020404" pitchFamily="49" charset="0"/>
                <a:ea typeface="Calibri" panose="020F0502020204030204" pitchFamily="34" charset="0"/>
                <a:cs typeface="Courier New" panose="02070309020205020404" pitchFamily="49" charset="0"/>
              </a:rPr>
              <a:t>  </a:t>
            </a:r>
            <a:r>
              <a:rPr lang="en-US" sz="1600" dirty="0">
                <a:solidFill>
                  <a:srgbClr val="C55A11"/>
                </a:solidFill>
                <a:latin typeface="Courier New" panose="02070309020205020404" pitchFamily="49" charset="0"/>
                <a:ea typeface="Calibri" panose="020F0502020204030204" pitchFamily="34" charset="0"/>
                <a:cs typeface="Courier New" panose="02070309020205020404" pitchFamily="49" charset="0"/>
              </a:rPr>
              <a:t>"status"</a:t>
            </a:r>
            <a:r>
              <a:rPr lang="en-US" sz="1600" dirty="0">
                <a:latin typeface="Courier New" panose="02070309020205020404" pitchFamily="49" charset="0"/>
                <a:ea typeface="Calibri" panose="020F0502020204030204" pitchFamily="34" charset="0"/>
                <a:cs typeface="Courier New" panose="02070309020205020404" pitchFamily="49" charset="0"/>
              </a:rPr>
              <a:t>: 500,</a:t>
            </a:r>
          </a:p>
          <a:p>
            <a:pPr>
              <a:lnSpc>
                <a:spcPct val="107000"/>
              </a:lnSpc>
            </a:pPr>
            <a:r>
              <a:rPr lang="en-US" sz="1600" dirty="0">
                <a:latin typeface="Courier New" panose="02070309020205020404" pitchFamily="49" charset="0"/>
                <a:ea typeface="Calibri" panose="020F0502020204030204" pitchFamily="34" charset="0"/>
                <a:cs typeface="Courier New" panose="02070309020205020404" pitchFamily="49" charset="0"/>
              </a:rPr>
              <a:t>  </a:t>
            </a:r>
            <a:r>
              <a:rPr lang="en-US" sz="1600" dirty="0">
                <a:solidFill>
                  <a:srgbClr val="C55A11"/>
                </a:solidFill>
                <a:latin typeface="Courier New" panose="02070309020205020404" pitchFamily="49" charset="0"/>
                <a:ea typeface="Calibri" panose="020F0502020204030204" pitchFamily="34" charset="0"/>
                <a:cs typeface="Courier New" panose="02070309020205020404" pitchFamily="49" charset="0"/>
              </a:rPr>
              <a:t>"error"</a:t>
            </a:r>
            <a:r>
              <a:rPr lang="en-US" sz="1600" dirty="0">
                <a:latin typeface="Courier New" panose="02070309020205020404" pitchFamily="49" charset="0"/>
                <a:ea typeface="Calibri" panose="020F0502020204030204" pitchFamily="34" charset="0"/>
                <a:cs typeface="Courier New" panose="02070309020205020404" pitchFamily="49" charset="0"/>
              </a:rPr>
              <a:t>: "Internal Server Error",</a:t>
            </a:r>
          </a:p>
          <a:p>
            <a:pPr>
              <a:lnSpc>
                <a:spcPct val="107000"/>
              </a:lnSpc>
            </a:pPr>
            <a:r>
              <a:rPr lang="en-US" sz="1600" dirty="0">
                <a:solidFill>
                  <a:srgbClr val="C55A11"/>
                </a:solidFill>
                <a:latin typeface="Courier New" panose="02070309020205020404" pitchFamily="49" charset="0"/>
                <a:ea typeface="Calibri" panose="020F0502020204030204" pitchFamily="34" charset="0"/>
                <a:cs typeface="Courier New" panose="02070309020205020404" pitchFamily="49" charset="0"/>
              </a:rPr>
              <a:t>  "message"</a:t>
            </a:r>
            <a:r>
              <a:rPr lang="en-US" sz="1600" dirty="0">
                <a:latin typeface="Courier New" panose="02070309020205020404" pitchFamily="49" charset="0"/>
                <a:ea typeface="Calibri" panose="020F0502020204030204" pitchFamily="34" charset="0"/>
                <a:cs typeface="Courier New" panose="02070309020205020404" pitchFamily="49" charset="0"/>
              </a:rPr>
              <a:t>: "",</a:t>
            </a:r>
          </a:p>
          <a:p>
            <a:pPr>
              <a:lnSpc>
                <a:spcPct val="107000"/>
              </a:lnSpc>
            </a:pPr>
            <a:r>
              <a:rPr lang="en-US" sz="1600" dirty="0">
                <a:latin typeface="Courier New" panose="02070309020205020404" pitchFamily="49" charset="0"/>
                <a:ea typeface="Calibri" panose="020F0502020204030204" pitchFamily="34" charset="0"/>
                <a:cs typeface="Courier New" panose="02070309020205020404" pitchFamily="49" charset="0"/>
              </a:rPr>
              <a:t>  </a:t>
            </a:r>
            <a:r>
              <a:rPr lang="en-US" sz="1600" dirty="0">
                <a:solidFill>
                  <a:srgbClr val="C55A11"/>
                </a:solidFill>
                <a:latin typeface="Courier New" panose="02070309020205020404" pitchFamily="49" charset="0"/>
                <a:ea typeface="Calibri" panose="020F0502020204030204" pitchFamily="34" charset="0"/>
                <a:cs typeface="Courier New" panose="02070309020205020404" pitchFamily="49" charset="0"/>
              </a:rPr>
              <a:t>"path"</a:t>
            </a:r>
            <a:r>
              <a:rPr lang="en-US" sz="1600" dirty="0">
                <a:latin typeface="Courier New" panose="02070309020205020404" pitchFamily="49" charset="0"/>
                <a:ea typeface="Calibri" panose="020F0502020204030204" pitchFamily="34" charset="0"/>
                <a:cs typeface="Courier New" panose="02070309020205020404" pitchFamily="49" charset="0"/>
              </a:rPr>
              <a:t>: "/student/1"</a:t>
            </a:r>
          </a:p>
          <a:p>
            <a:pPr>
              <a:lnSpc>
                <a:spcPct val="107000"/>
              </a:lnSpc>
            </a:pPr>
            <a:r>
              <a:rPr lang="en-US" sz="1600" dirty="0">
                <a:latin typeface="Courier New" panose="02070309020205020404" pitchFamily="49" charset="0"/>
                <a:ea typeface="Calibri" panose="020F0502020204030204" pitchFamily="34" charset="0"/>
                <a:cs typeface="Courier New" panose="02070309020205020404" pitchFamily="49" charset="0"/>
              </a:rPr>
              <a:t>}</a:t>
            </a:r>
            <a:endParaRPr lang="en-US" sz="1600" dirty="0">
              <a:effectLs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30543109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Cơ chế xử lý ngoại lệ mặc địn</a:t>
            </a:r>
            <a:r>
              <a:rPr lang="en-US" altLang="en-US" sz="2200" dirty="0" smtClean="0"/>
              <a:t>h</a:t>
            </a:r>
            <a:endParaRPr lang="en-US" altLang="en-US" sz="2200" dirty="0"/>
          </a:p>
        </p:txBody>
      </p:sp>
      <p:sp>
        <p:nvSpPr>
          <p:cNvPr id="5" name="Rectangle 4"/>
          <p:cNvSpPr/>
          <p:nvPr/>
        </p:nvSpPr>
        <p:spPr>
          <a:xfrm>
            <a:off x="129540" y="1287320"/>
            <a:ext cx="8709660" cy="424732"/>
          </a:xfrm>
          <a:prstGeom prst="rect">
            <a:avLst/>
          </a:prstGeom>
        </p:spPr>
        <p:txBody>
          <a:bodyPr wrap="square">
            <a:spAutoFit/>
          </a:bodyPr>
          <a:lstStyle/>
          <a:p>
            <a:pPr algn="just">
              <a:lnSpc>
                <a:spcPct val="120000"/>
              </a:lnSpc>
              <a:spcBef>
                <a:spcPts val="600"/>
              </a:spcBef>
              <a:spcAft>
                <a:spcPts val="60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hình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thống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ngoại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lệ</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tệp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application.yml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5"/>
          <p:cNvSpPr/>
          <p:nvPr/>
        </p:nvSpPr>
        <p:spPr>
          <a:xfrm>
            <a:off x="3108960" y="3441303"/>
            <a:ext cx="6035040" cy="1702197"/>
          </a:xfrm>
          <a:prstGeom prst="rect">
            <a:avLst/>
          </a:prstGeom>
          <a:ln>
            <a:solidFill>
              <a:srgbClr val="FF0000"/>
            </a:solidFill>
          </a:ln>
        </p:spPr>
        <p:txBody>
          <a:bodyPr wrap="square">
            <a:spAutoFit/>
          </a:bodyPr>
          <a:lstStyle/>
          <a:p>
            <a:pPr>
              <a:lnSpc>
                <a:spcPct val="107000"/>
              </a:lnSpc>
            </a:pPr>
            <a:r>
              <a:rPr lang="en-US"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dirty="0">
                <a:latin typeface="Courier New" panose="02070309020205020404" pitchFamily="49" charset="0"/>
                <a:ea typeface="Calibri" panose="020F0502020204030204" pitchFamily="34" charset="0"/>
                <a:cs typeface="Courier New" panose="02070309020205020404" pitchFamily="49" charset="0"/>
              </a:rPr>
              <a:t>  </a:t>
            </a:r>
            <a:r>
              <a:rPr lang="en-US" dirty="0">
                <a:solidFill>
                  <a:srgbClr val="C55A11"/>
                </a:solidFill>
                <a:latin typeface="Courier New" panose="02070309020205020404" pitchFamily="49" charset="0"/>
                <a:ea typeface="Calibri" panose="020F0502020204030204" pitchFamily="34" charset="0"/>
                <a:cs typeface="Courier New" panose="02070309020205020404" pitchFamily="49" charset="0"/>
              </a:rPr>
              <a:t>"timestamp"</a:t>
            </a:r>
            <a:r>
              <a:rPr lang="en-US" dirty="0">
                <a:latin typeface="Courier New" panose="02070309020205020404" pitchFamily="49" charset="0"/>
                <a:ea typeface="Calibri" panose="020F0502020204030204" pitchFamily="34" charset="0"/>
                <a:cs typeface="Courier New" panose="02070309020205020404" pitchFamily="49" charset="0"/>
              </a:rPr>
              <a:t>: "</a:t>
            </a:r>
            <a:r>
              <a:rPr lang="en-US" dirty="0" err="1" smtClean="0">
                <a:latin typeface="Courier New" panose="02070309020205020404" pitchFamily="49" charset="0"/>
                <a:ea typeface="Calibri" panose="020F0502020204030204" pitchFamily="34" charset="0"/>
                <a:cs typeface="Courier New" panose="02070309020205020404" pitchFamily="49" charset="0"/>
              </a:rPr>
              <a:t>2023-02-28T13:24:02.239+00:00</a:t>
            </a:r>
            <a:r>
              <a:rPr lang="en-US"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dirty="0">
                <a:latin typeface="Courier New" panose="02070309020205020404" pitchFamily="49" charset="0"/>
                <a:ea typeface="Calibri" panose="020F0502020204030204" pitchFamily="34" charset="0"/>
                <a:cs typeface="Courier New" panose="02070309020205020404" pitchFamily="49" charset="0"/>
              </a:rPr>
              <a:t>  </a:t>
            </a:r>
            <a:r>
              <a:rPr lang="en-US" dirty="0">
                <a:solidFill>
                  <a:srgbClr val="C55A11"/>
                </a:solidFill>
                <a:latin typeface="Courier New" panose="02070309020205020404" pitchFamily="49" charset="0"/>
                <a:ea typeface="Calibri" panose="020F0502020204030204" pitchFamily="34" charset="0"/>
                <a:cs typeface="Courier New" panose="02070309020205020404" pitchFamily="49" charset="0"/>
              </a:rPr>
              <a:t>"status"</a:t>
            </a:r>
            <a:r>
              <a:rPr lang="en-US" dirty="0">
                <a:latin typeface="Courier New" panose="02070309020205020404" pitchFamily="49" charset="0"/>
                <a:ea typeface="Calibri" panose="020F0502020204030204" pitchFamily="34" charset="0"/>
                <a:cs typeface="Courier New" panose="02070309020205020404" pitchFamily="49" charset="0"/>
              </a:rPr>
              <a:t>: 500,</a:t>
            </a:r>
          </a:p>
          <a:p>
            <a:pPr>
              <a:lnSpc>
                <a:spcPct val="107000"/>
              </a:lnSpc>
            </a:pPr>
            <a:r>
              <a:rPr lang="en-US" dirty="0">
                <a:latin typeface="Courier New" panose="02070309020205020404" pitchFamily="49" charset="0"/>
                <a:ea typeface="Calibri" panose="020F0502020204030204" pitchFamily="34" charset="0"/>
                <a:cs typeface="Courier New" panose="02070309020205020404" pitchFamily="49" charset="0"/>
              </a:rPr>
              <a:t>  </a:t>
            </a:r>
            <a:r>
              <a:rPr lang="en-US" dirty="0">
                <a:solidFill>
                  <a:srgbClr val="C55A11"/>
                </a:solidFill>
                <a:latin typeface="Courier New" panose="02070309020205020404" pitchFamily="49" charset="0"/>
                <a:ea typeface="Calibri" panose="020F0502020204030204" pitchFamily="34" charset="0"/>
                <a:cs typeface="Courier New" panose="02070309020205020404" pitchFamily="49" charset="0"/>
              </a:rPr>
              <a:t>"error"</a:t>
            </a:r>
            <a:r>
              <a:rPr lang="en-US" dirty="0">
                <a:latin typeface="Courier New" panose="02070309020205020404" pitchFamily="49" charset="0"/>
                <a:ea typeface="Calibri" panose="020F0502020204030204" pitchFamily="34" charset="0"/>
                <a:cs typeface="Courier New" panose="02070309020205020404" pitchFamily="49" charset="0"/>
              </a:rPr>
              <a:t>: "Internal Server Error",</a:t>
            </a:r>
          </a:p>
          <a:p>
            <a:pPr>
              <a:lnSpc>
                <a:spcPct val="107000"/>
              </a:lnSpc>
            </a:pPr>
            <a:r>
              <a:rPr lang="en-US" dirty="0">
                <a:solidFill>
                  <a:srgbClr val="C55A11"/>
                </a:solidFill>
                <a:latin typeface="Courier New" panose="02070309020205020404" pitchFamily="49" charset="0"/>
                <a:ea typeface="Calibri" panose="020F0502020204030204" pitchFamily="34" charset="0"/>
                <a:cs typeface="Courier New" panose="02070309020205020404" pitchFamily="49" charset="0"/>
              </a:rPr>
              <a:t>  "message"</a:t>
            </a:r>
            <a:r>
              <a:rPr lang="en-US" dirty="0">
                <a:latin typeface="Courier New" panose="02070309020205020404" pitchFamily="49" charset="0"/>
                <a:ea typeface="Calibri" panose="020F0502020204030204" pitchFamily="34" charset="0"/>
                <a:cs typeface="Courier New" panose="02070309020205020404" pitchFamily="49" charset="0"/>
              </a:rPr>
              <a:t>: "Item with id 1 not found",</a:t>
            </a:r>
          </a:p>
          <a:p>
            <a:pPr>
              <a:lnSpc>
                <a:spcPct val="107000"/>
              </a:lnSpc>
            </a:pPr>
            <a:r>
              <a:rPr lang="en-US" dirty="0">
                <a:latin typeface="Courier New" panose="02070309020205020404" pitchFamily="49" charset="0"/>
                <a:ea typeface="Calibri" panose="020F0502020204030204" pitchFamily="34" charset="0"/>
                <a:cs typeface="Courier New" panose="02070309020205020404" pitchFamily="49" charset="0"/>
              </a:rPr>
              <a:t>  </a:t>
            </a:r>
            <a:r>
              <a:rPr lang="en-US" dirty="0">
                <a:solidFill>
                  <a:srgbClr val="C55A11"/>
                </a:solidFill>
                <a:latin typeface="Courier New" panose="02070309020205020404" pitchFamily="49" charset="0"/>
                <a:ea typeface="Calibri" panose="020F0502020204030204" pitchFamily="34" charset="0"/>
                <a:cs typeface="Courier New" panose="02070309020205020404" pitchFamily="49" charset="0"/>
              </a:rPr>
              <a:t>"path"</a:t>
            </a:r>
            <a:r>
              <a:rPr lang="en-US" dirty="0">
                <a:latin typeface="Courier New" panose="02070309020205020404" pitchFamily="49" charset="0"/>
                <a:ea typeface="Calibri" panose="020F0502020204030204" pitchFamily="34" charset="0"/>
                <a:cs typeface="Courier New" panose="02070309020205020404" pitchFamily="49" charset="0"/>
              </a:rPr>
              <a:t>: "/student/1"</a:t>
            </a:r>
          </a:p>
          <a:p>
            <a:pPr>
              <a:lnSpc>
                <a:spcPct val="107000"/>
              </a:lnSpc>
            </a:pPr>
            <a:r>
              <a:rPr lang="en-US" dirty="0">
                <a:latin typeface="Courier New" panose="02070309020205020404" pitchFamily="49" charset="0"/>
                <a:ea typeface="Calibri" panose="020F0502020204030204" pitchFamily="34" charset="0"/>
                <a:cs typeface="Courier New" panose="02070309020205020404" pitchFamily="49" charset="0"/>
              </a:rPr>
              <a:t>}</a:t>
            </a:r>
            <a:endParaRPr lang="en-US" dirty="0">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7" name="Rectangle 6"/>
          <p:cNvSpPr/>
          <p:nvPr/>
        </p:nvSpPr>
        <p:spPr>
          <a:xfrm>
            <a:off x="76200" y="1718792"/>
            <a:ext cx="3444240" cy="1587101"/>
          </a:xfrm>
          <a:prstGeom prst="rect">
            <a:avLst/>
          </a:prstGeom>
          <a:ln>
            <a:solidFill>
              <a:srgbClr val="FF0000"/>
            </a:solidFill>
          </a:ln>
        </p:spPr>
        <p:txBody>
          <a:bodyPr wrap="square">
            <a:spAutoFit/>
          </a:bodyPr>
          <a:lstStyle/>
          <a:p>
            <a:pPr>
              <a:lnSpc>
                <a:spcPct val="107000"/>
              </a:lnSpc>
            </a:pPr>
            <a:r>
              <a:rPr lang="en-US" sz="1300" dirty="0">
                <a:latin typeface="Courier New" panose="02070309020205020404" pitchFamily="49" charset="0"/>
                <a:ea typeface="Calibri" panose="020F0502020204030204" pitchFamily="34" charset="0"/>
                <a:cs typeface="Courier New" panose="02070309020205020404" pitchFamily="49" charset="0"/>
              </a:rPr>
              <a:t>server:</a:t>
            </a:r>
          </a:p>
          <a:p>
            <a:pPr>
              <a:lnSpc>
                <a:spcPct val="107000"/>
              </a:lnSpc>
            </a:pPr>
            <a:r>
              <a:rPr lang="en-US" sz="1300" dirty="0">
                <a:latin typeface="Courier New" panose="02070309020205020404" pitchFamily="49" charset="0"/>
                <a:ea typeface="Calibri" panose="020F0502020204030204" pitchFamily="34" charset="0"/>
                <a:cs typeface="Courier New" panose="02070309020205020404" pitchFamily="49" charset="0"/>
              </a:rPr>
              <a:t>  error:</a:t>
            </a:r>
          </a:p>
          <a:p>
            <a:pPr>
              <a:lnSpc>
                <a:spcPct val="107000"/>
              </a:lnSpc>
            </a:pPr>
            <a:r>
              <a:rPr lang="en-US" sz="1300" dirty="0">
                <a:latin typeface="Courier New" panose="02070309020205020404" pitchFamily="49" charset="0"/>
                <a:ea typeface="Calibri" panose="020F0502020204030204" pitchFamily="34" charset="0"/>
                <a:cs typeface="Courier New" panose="02070309020205020404" pitchFamily="49" charset="0"/>
              </a:rPr>
              <a:t>  include-message: always</a:t>
            </a:r>
          </a:p>
          <a:p>
            <a:pPr>
              <a:lnSpc>
                <a:spcPct val="107000"/>
              </a:lnSpc>
            </a:pPr>
            <a:r>
              <a:rPr lang="en-US" sz="1300" dirty="0">
                <a:latin typeface="Courier New" panose="02070309020205020404" pitchFamily="49" charset="0"/>
                <a:ea typeface="Calibri" panose="020F0502020204030204" pitchFamily="34" charset="0"/>
                <a:cs typeface="Courier New" panose="02070309020205020404" pitchFamily="49" charset="0"/>
              </a:rPr>
              <a:t>  include-binding-errors: always</a:t>
            </a:r>
          </a:p>
          <a:p>
            <a:pPr>
              <a:lnSpc>
                <a:spcPct val="107000"/>
              </a:lnSpc>
            </a:pPr>
            <a:r>
              <a:rPr lang="en-US" sz="1300" dirty="0">
                <a:latin typeface="Courier New" panose="02070309020205020404" pitchFamily="49" charset="0"/>
                <a:ea typeface="Calibri" panose="020F0502020204030204" pitchFamily="34" charset="0"/>
                <a:cs typeface="Courier New" panose="02070309020205020404" pitchFamily="49" charset="0"/>
              </a:rPr>
              <a:t>  include-</a:t>
            </a:r>
            <a:r>
              <a:rPr lang="en-US" sz="1300" dirty="0" err="1">
                <a:latin typeface="Courier New" panose="02070309020205020404" pitchFamily="49" charset="0"/>
                <a:ea typeface="Calibri" panose="020F0502020204030204" pitchFamily="34" charset="0"/>
                <a:cs typeface="Courier New" panose="02070309020205020404" pitchFamily="49" charset="0"/>
              </a:rPr>
              <a:t>stacktrace</a:t>
            </a:r>
            <a:r>
              <a:rPr lang="en-US" sz="1300" dirty="0">
                <a:latin typeface="Courier New" panose="02070309020205020404" pitchFamily="49" charset="0"/>
                <a:ea typeface="Calibri" panose="020F0502020204030204" pitchFamily="34" charset="0"/>
                <a:cs typeface="Courier New" panose="02070309020205020404" pitchFamily="49" charset="0"/>
              </a:rPr>
              <a:t>: </a:t>
            </a:r>
            <a:r>
              <a:rPr lang="en-US" sz="1300" dirty="0" err="1">
                <a:latin typeface="Courier New" panose="02070309020205020404" pitchFamily="49" charset="0"/>
                <a:ea typeface="Calibri" panose="020F0502020204030204" pitchFamily="34" charset="0"/>
                <a:cs typeface="Courier New" panose="02070309020205020404" pitchFamily="49" charset="0"/>
              </a:rPr>
              <a:t>on_trace_param</a:t>
            </a:r>
            <a:endParaRPr lang="en-US" sz="130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pPr>
            <a:r>
              <a:rPr lang="en-US" sz="1300" dirty="0">
                <a:latin typeface="Courier New" panose="02070309020205020404" pitchFamily="49" charset="0"/>
                <a:ea typeface="Calibri" panose="020F0502020204030204" pitchFamily="34" charset="0"/>
                <a:cs typeface="Courier New" panose="02070309020205020404" pitchFamily="49" charset="0"/>
              </a:rPr>
              <a:t>  include-exception: false</a:t>
            </a:r>
          </a:p>
        </p:txBody>
      </p:sp>
      <p:sp>
        <p:nvSpPr>
          <p:cNvPr id="2" name="Rectangle 1"/>
          <p:cNvSpPr/>
          <p:nvPr/>
        </p:nvSpPr>
        <p:spPr>
          <a:xfrm>
            <a:off x="3703320" y="2698760"/>
            <a:ext cx="4732020" cy="646331"/>
          </a:xfrm>
          <a:prstGeom prst="rect">
            <a:avLst/>
          </a:prstGeom>
        </p:spPr>
        <p:txBody>
          <a:bodyPr wrap="square">
            <a:spAutoFit/>
          </a:bodyPr>
          <a:lstStyle/>
          <a:p>
            <a:pPr algn="just"/>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Khi gọi lại product API với id không hợp lệ, sẽ nhận được phản hồi sau:</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601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67640" y="1302126"/>
            <a:ext cx="8564880" cy="1984518"/>
          </a:xfrm>
          <a:prstGeom prst="rect">
            <a:avLst/>
          </a:prstGeom>
        </p:spPr>
        <p:txBody>
          <a:bodyPr wrap="square">
            <a:spAutoFit/>
          </a:bodyPr>
          <a:lstStyle/>
          <a:p>
            <a:pPr>
              <a:lnSpc>
                <a:spcPct val="107000"/>
              </a:lnSpc>
              <a:spcAft>
                <a:spcPts val="78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ResponseStatus</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Cho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phép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chỉnh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HTTP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phản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hồi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p>
          <a:p>
            <a:pPr>
              <a:lnSpc>
                <a:spcPct val="107000"/>
              </a:lnSpc>
              <a:spcAft>
                <a:spcPts val="78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Áp dụng:</a:t>
            </a:r>
          </a:p>
          <a:p>
            <a:pPr>
              <a:lnSpc>
                <a:spcPct val="107000"/>
              </a:lnSpc>
              <a:spcAft>
                <a:spcPts val="78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Trên chính lớp ngoại lệ</a:t>
            </a:r>
          </a:p>
          <a:p>
            <a:pPr>
              <a:lnSpc>
                <a:spcPct val="107000"/>
              </a:lnSpc>
              <a:spcAft>
                <a:spcPts val="78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Cùng với chú thích @ExceptionHandler trên các phương thức</a:t>
            </a:r>
          </a:p>
          <a:p>
            <a:pPr>
              <a:lnSpc>
                <a:spcPct val="107000"/>
              </a:lnSpc>
              <a:spcAft>
                <a:spcPts val="78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Cùng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với chú thích @ControllerAdvice trên các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756534" y="3289599"/>
            <a:ext cx="3263265" cy="1759604"/>
          </a:xfrm>
          <a:prstGeom prst="rect">
            <a:avLst/>
          </a:prstGeom>
        </p:spPr>
      </p:pic>
    </p:spTree>
    <p:extLst>
      <p:ext uri="{BB962C8B-B14F-4D97-AF65-F5344CB8AC3E}">
        <p14:creationId xmlns:p14="http://schemas.microsoft.com/office/powerpoint/2010/main" val="35216922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1508618"/>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ExceptionHandler</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Đ</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ưa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ra nhiều sự linh hoạt trong việc xử lý các ngoại lệ</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Áp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phương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thức trong chính controller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trong lớp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ControllerAdvic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e</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srcRect l="6171" t="20986" r="6355" b="20287"/>
          <a:stretch/>
        </p:blipFill>
        <p:spPr>
          <a:xfrm>
            <a:off x="2567939" y="2781300"/>
            <a:ext cx="3808445" cy="2362200"/>
          </a:xfrm>
          <a:prstGeom prst="rect">
            <a:avLst/>
          </a:prstGeom>
        </p:spPr>
      </p:pic>
    </p:spTree>
    <p:extLst>
      <p:ext uri="{BB962C8B-B14F-4D97-AF65-F5344CB8AC3E}">
        <p14:creationId xmlns:p14="http://schemas.microsoft.com/office/powerpoint/2010/main" val="39750122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1881925"/>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@ControllerAdvice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ử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dụng để quản lý xử lý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goại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lệ trong ứng dụng Spring.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Áp dụng:</a:t>
            </a: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phương thức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trong lớp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hoặc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nhiều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Controller</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689860" y="3233452"/>
            <a:ext cx="3284220" cy="1765268"/>
          </a:xfrm>
          <a:prstGeom prst="rect">
            <a:avLst/>
          </a:prstGeom>
        </p:spPr>
      </p:pic>
    </p:spTree>
    <p:extLst>
      <p:ext uri="{BB962C8B-B14F-4D97-AF65-F5344CB8AC3E}">
        <p14:creationId xmlns:p14="http://schemas.microsoft.com/office/powerpoint/2010/main" val="39327763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1135311"/>
          </a:xfrm>
          <a:prstGeom prst="rect">
            <a:avLst/>
          </a:prstGeom>
        </p:spPr>
        <p:txBody>
          <a:bodyPr wrap="square">
            <a:spAutoFit/>
          </a:bodyPr>
          <a:lstStyle/>
          <a:p>
            <a:pPr>
              <a:lnSpc>
                <a:spcPct val="107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r</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estcontrolleradvice</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ử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dụng để quản lý xử lý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goại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lệ trong ứng dụng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giữa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ControllerAdvice</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ResponseBody</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324099" y="2575560"/>
            <a:ext cx="3697995" cy="2019300"/>
          </a:xfrm>
          <a:prstGeom prst="rect">
            <a:avLst/>
          </a:prstGeom>
        </p:spPr>
      </p:pic>
    </p:spTree>
    <p:extLst>
      <p:ext uri="{BB962C8B-B14F-4D97-AF65-F5344CB8AC3E}">
        <p14:creationId xmlns:p14="http://schemas.microsoft.com/office/powerpoint/2010/main" val="23255331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60020" y="1241166"/>
            <a:ext cx="8564880" cy="388696"/>
          </a:xfrm>
          <a:prstGeom prst="rect">
            <a:avLst/>
          </a:prstGeom>
        </p:spPr>
        <p:txBody>
          <a:bodyPr wrap="square">
            <a:spAutoFit/>
          </a:bodyPr>
          <a:lstStyle/>
          <a:p>
            <a:pPr>
              <a:lnSpc>
                <a:spcPct val="107000"/>
              </a:lnSpc>
              <a:spcAft>
                <a:spcPts val="78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Ví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331121" y="2354580"/>
            <a:ext cx="3970471" cy="2492910"/>
          </a:xfrm>
          <a:prstGeom prst="rect">
            <a:avLst/>
          </a:prstGeom>
          <a:solidFill>
            <a:srgbClr val="C00000"/>
          </a:solidFill>
          <a:ln>
            <a:solidFill>
              <a:srgbClr val="FF0000"/>
            </a:solidFill>
          </a:ln>
        </p:spPr>
      </p:pic>
      <p:sp>
        <p:nvSpPr>
          <p:cNvPr id="12" name="Rectangle 11"/>
          <p:cNvSpPr/>
          <p:nvPr/>
        </p:nvSpPr>
        <p:spPr>
          <a:xfrm>
            <a:off x="236220" y="1637407"/>
            <a:ext cx="4602480" cy="388696"/>
          </a:xfrm>
          <a:prstGeom prst="rect">
            <a:avLst/>
          </a:prstGeom>
        </p:spPr>
        <p:txBody>
          <a:bodyPr wrap="square">
            <a:spAutoFit/>
          </a:bodyPr>
          <a:lstStyle/>
          <a:p>
            <a:pPr>
              <a:lnSpc>
                <a:spcPct val="107000"/>
              </a:lnSpc>
              <a:spcAft>
                <a:spcPts val="78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Student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tin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sinh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viên</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13" name="Rectangle 12"/>
          <p:cNvSpPr/>
          <p:nvPr/>
        </p:nvSpPr>
        <p:spPr>
          <a:xfrm>
            <a:off x="4381500" y="1616720"/>
            <a:ext cx="4594860" cy="646331"/>
          </a:xfrm>
          <a:prstGeom prst="rect">
            <a:avLst/>
          </a:prstGeom>
        </p:spPr>
        <p:txBody>
          <a:bodyPr wrap="square">
            <a:spAutoFit/>
          </a:bodyPr>
          <a:lstStyle/>
          <a:p>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ErrorMessage</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tin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trả</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về</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Client</a:t>
            </a:r>
            <a:r>
              <a:rPr lang="en-US" dirty="0"/>
              <a:t>.</a:t>
            </a:r>
          </a:p>
        </p:txBody>
      </p:sp>
      <p:pic>
        <p:nvPicPr>
          <p:cNvPr id="14" name="Picture 13"/>
          <p:cNvPicPr>
            <a:picLocks noChangeAspect="1"/>
          </p:cNvPicPr>
          <p:nvPr/>
        </p:nvPicPr>
        <p:blipFill rotWithShape="1">
          <a:blip r:embed="rId4"/>
          <a:srcRect l="1157"/>
          <a:stretch/>
        </p:blipFill>
        <p:spPr>
          <a:xfrm>
            <a:off x="4518661" y="2362199"/>
            <a:ext cx="4495799" cy="2187006"/>
          </a:xfrm>
          <a:prstGeom prst="rect">
            <a:avLst/>
          </a:prstGeom>
          <a:ln>
            <a:solidFill>
              <a:srgbClr val="FF0000"/>
            </a:solidFill>
          </a:ln>
        </p:spPr>
      </p:pic>
    </p:spTree>
    <p:extLst>
      <p:ext uri="{BB962C8B-B14F-4D97-AF65-F5344CB8AC3E}">
        <p14:creationId xmlns:p14="http://schemas.microsoft.com/office/powerpoint/2010/main" val="13798970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225926"/>
            <a:ext cx="8564880" cy="388696"/>
          </a:xfrm>
          <a:prstGeom prst="rect">
            <a:avLst/>
          </a:prstGeom>
        </p:spPr>
        <p:txBody>
          <a:bodyPr wrap="square">
            <a:spAutoFit/>
          </a:bodyPr>
          <a:lstStyle/>
          <a:p>
            <a:pPr>
              <a:lnSpc>
                <a:spcPct val="107000"/>
              </a:lnSpc>
              <a:spcAft>
                <a:spcPts val="780"/>
              </a:spcAft>
            </a:pP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Ví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12" name="Rectangle 11"/>
          <p:cNvSpPr/>
          <p:nvPr/>
        </p:nvSpPr>
        <p:spPr>
          <a:xfrm>
            <a:off x="182880" y="1538347"/>
            <a:ext cx="7757160" cy="355803"/>
          </a:xfrm>
          <a:prstGeom prst="rect">
            <a:avLst/>
          </a:prstGeom>
        </p:spPr>
        <p:txBody>
          <a:bodyPr wrap="square">
            <a:spAutoFit/>
          </a:bodyPr>
          <a:lstStyle/>
          <a:p>
            <a:pPr>
              <a:lnSpc>
                <a:spcPct val="107000"/>
              </a:lnSpc>
              <a:spcAft>
                <a:spcPts val="780"/>
              </a:spcAft>
            </a:pP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ApiExceptionHandler</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đưa</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tin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lỗi</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lên</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Client</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393859" y="1969584"/>
            <a:ext cx="5723221" cy="3108519"/>
          </a:xfrm>
          <a:prstGeom prst="rect">
            <a:avLst/>
          </a:prstGeom>
          <a:ln>
            <a:solidFill>
              <a:srgbClr val="FF0000"/>
            </a:solidFill>
          </a:ln>
        </p:spPr>
      </p:pic>
    </p:spTree>
    <p:extLst>
      <p:ext uri="{BB962C8B-B14F-4D97-AF65-F5344CB8AC3E}">
        <p14:creationId xmlns:p14="http://schemas.microsoft.com/office/powerpoint/2010/main" val="10044297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Các chú thích xử lý ngoại lệ </a:t>
            </a:r>
            <a:endParaRPr lang="en-US" altLang="en-US" sz="2200" dirty="0"/>
          </a:p>
        </p:txBody>
      </p:sp>
      <p:sp>
        <p:nvSpPr>
          <p:cNvPr id="3" name="Rectangle 2"/>
          <p:cNvSpPr/>
          <p:nvPr/>
        </p:nvSpPr>
        <p:spPr>
          <a:xfrm>
            <a:off x="144780" y="1177801"/>
            <a:ext cx="8564880" cy="350224"/>
          </a:xfrm>
          <a:prstGeom prst="rect">
            <a:avLst/>
          </a:prstGeom>
        </p:spPr>
        <p:txBody>
          <a:bodyPr wrap="square">
            <a:spAutoFit/>
          </a:bodyPr>
          <a:lstStyle/>
          <a:p>
            <a:pPr>
              <a:lnSpc>
                <a:spcPct val="107000"/>
              </a:lnSpc>
              <a:spcAft>
                <a:spcPts val="78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Ví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12" name="Rectangle 11"/>
          <p:cNvSpPr/>
          <p:nvPr/>
        </p:nvSpPr>
        <p:spPr>
          <a:xfrm>
            <a:off x="182880" y="1499847"/>
            <a:ext cx="7757160" cy="355803"/>
          </a:xfrm>
          <a:prstGeom prst="rect">
            <a:avLst/>
          </a:prstGeom>
        </p:spPr>
        <p:txBody>
          <a:bodyPr wrap="square">
            <a:spAutoFit/>
          </a:bodyPr>
          <a:lstStyle/>
          <a:p>
            <a:pPr>
              <a:lnSpc>
                <a:spcPct val="107000"/>
              </a:lnSpc>
              <a:spcAft>
                <a:spcPts val="780"/>
              </a:spcAft>
            </a:pP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RestApiController</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682396" y="1867791"/>
            <a:ext cx="6058321" cy="3229989"/>
          </a:xfrm>
          <a:prstGeom prst="rect">
            <a:avLst/>
          </a:prstGeom>
          <a:solidFill>
            <a:srgbClr val="C00000"/>
          </a:solidFill>
          <a:ln>
            <a:solidFill>
              <a:srgbClr val="FF0000"/>
            </a:solidFill>
          </a:ln>
        </p:spPr>
      </p:pic>
    </p:spTree>
    <p:extLst>
      <p:ext uri="{BB962C8B-B14F-4D97-AF65-F5344CB8AC3E}">
        <p14:creationId xmlns:p14="http://schemas.microsoft.com/office/powerpoint/2010/main" val="510717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4651</Words>
  <Application>Microsoft Office PowerPoint</Application>
  <PresentationFormat>On-screen Show (16:9)</PresentationFormat>
  <Paragraphs>644</Paragraphs>
  <Slides>102</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Consolas</vt:lpstr>
      <vt:lpstr>Courier New</vt:lpstr>
      <vt:lpstr>Calibri</vt:lpstr>
      <vt:lpstr>Alfa Slab One</vt:lpstr>
      <vt:lpstr>Segoe UI</vt:lpstr>
      <vt:lpstr>Times New Roman</vt:lpstr>
      <vt:lpstr>Proxima Nova</vt:lpstr>
      <vt:lpstr>Arial</vt:lpstr>
      <vt:lpstr>Symbol</vt:lpstr>
      <vt:lpstr>Gameday</vt:lpstr>
      <vt:lpstr>TRUY CẬP DỮ LIỆU VỚI SPRING BOOT</vt:lpstr>
      <vt:lpstr>Mục tiêu bài học</vt:lpstr>
      <vt:lpstr>Giới thiệu truy cập dữ liệu</vt:lpstr>
      <vt:lpstr>JDBC</vt:lpstr>
      <vt:lpstr>Luồng JDBC</vt:lpstr>
      <vt:lpstr>Luồng JDBC</vt:lpstr>
      <vt:lpstr>JDBC API</vt:lpstr>
      <vt:lpstr> API JDBC</vt:lpstr>
      <vt:lpstr>Các lớp và các giao diện</vt:lpstr>
      <vt:lpstr>Các loại trình điều khiển JDBC</vt:lpstr>
      <vt:lpstr>Các loại trình điều khiển JDBC</vt:lpstr>
      <vt:lpstr>Các loại trình điều khiển JDBC</vt:lpstr>
      <vt:lpstr>Các loại trình điều khiển JDBC</vt:lpstr>
      <vt:lpstr>Spring Boot kết nối với cơ sở dữ liệu MySQL</vt:lpstr>
      <vt:lpstr>Kết nối với MySQL</vt:lpstr>
      <vt:lpstr>Kết nối với MySQL</vt:lpstr>
      <vt:lpstr>Kết nối với MySQL</vt:lpstr>
      <vt:lpstr>Kết nối với MySQL</vt:lpstr>
      <vt:lpstr>Entity</vt:lpstr>
      <vt:lpstr>Tính chất của thực thể</vt:lpstr>
      <vt:lpstr>Siêu dữ liệu thực thể </vt:lpstr>
      <vt:lpstr>Yêu cầu đối với các lớp thực thể</vt:lpstr>
      <vt:lpstr>Tạo thực thể</vt:lpstr>
      <vt:lpstr>Tạo thực thể</vt:lpstr>
      <vt:lpstr>Tạo thực thể</vt:lpstr>
      <vt:lpstr>Tạo thực thể</vt:lpstr>
      <vt:lpstr>Tạo thực thể</vt:lpstr>
      <vt:lpstr>Tạo thực thể</vt:lpstr>
      <vt:lpstr>Tạo thực thể</vt:lpstr>
      <vt:lpstr>Tạo thực thể</vt:lpstr>
      <vt:lpstr>Kiều dữ liệu của các thuộc tính</vt:lpstr>
      <vt:lpstr>Trường liên tục</vt:lpstr>
      <vt:lpstr>Khóa chính </vt:lpstr>
      <vt:lpstr>Khóa chính </vt:lpstr>
      <vt:lpstr>Khóa chính </vt:lpstr>
      <vt:lpstr>Khóa chính </vt:lpstr>
      <vt:lpstr>Khóa chính </vt:lpstr>
      <vt:lpstr>Khóa chính </vt:lpstr>
      <vt:lpstr>Khóa chính </vt:lpstr>
      <vt:lpstr>Khóa chính </vt:lpstr>
      <vt:lpstr>Khóa chính </vt:lpstr>
      <vt:lpstr>Khóa chính </vt:lpstr>
      <vt:lpstr>Dữ liệu Spring JPA </vt:lpstr>
      <vt:lpstr>Một số khái niệm</vt:lpstr>
      <vt:lpstr>Một số khái niệm</vt:lpstr>
      <vt:lpstr>Một số khái niệm</vt:lpstr>
      <vt:lpstr>Một số khái niệm</vt:lpstr>
      <vt:lpstr>Mục đích sử dụng jpa</vt:lpstr>
      <vt:lpstr>Các tính chất của jpa</vt:lpstr>
      <vt:lpstr>Kiến trúc JPA</vt:lpstr>
      <vt:lpstr>Kiến trúc JPA</vt:lpstr>
      <vt:lpstr>Kiến trúc JPA</vt:lpstr>
      <vt:lpstr>Mối quan hệ lớp JPA</vt:lpstr>
      <vt:lpstr>CÁC LOẠI ÁNH XẠ JPA</vt:lpstr>
      <vt:lpstr>Ánh xạ 1-1</vt:lpstr>
      <vt:lpstr>Ánh xạ 1-1</vt:lpstr>
      <vt:lpstr>ÁNH XẠ 1-1</vt:lpstr>
      <vt:lpstr>Ánh xạ 1-1</vt:lpstr>
      <vt:lpstr>Ánh xạ 1-1</vt:lpstr>
      <vt:lpstr>Ánh xạ 1-1</vt:lpstr>
      <vt:lpstr>Ánh xạ 1-n</vt:lpstr>
      <vt:lpstr>Kho lưu trữ (Repositories)</vt:lpstr>
      <vt:lpstr>Giới thiệu</vt:lpstr>
      <vt:lpstr> JPA repository</vt:lpstr>
      <vt:lpstr> JPA Repository</vt:lpstr>
      <vt:lpstr> Một số phương thức</vt:lpstr>
      <vt:lpstr> Một số phương thức</vt:lpstr>
      <vt:lpstr> Một số phương thức</vt:lpstr>
      <vt:lpstr> Một số phương thức</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Tạo một spring boot repository</vt:lpstr>
      <vt:lpstr>Xử lý lỗi và ngoại lệ</vt:lpstr>
      <vt:lpstr>Giới thiệu </vt:lpstr>
      <vt:lpstr>Cơ chế xử lý ngoại lệ mặc định</vt:lpstr>
      <vt:lpstr>Cơ chế xử lý ngoại lệ mặc định</vt:lpstr>
      <vt:lpstr>Cơ chế xử lý ngoại lệ mặc định</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Các chú thích xử lý ngoại lệ </vt:lpstr>
      <vt:lpstr>Tóm tắt bài học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TRUY CẬP DỮ LIỆU VỚI SPRING BOOT</dc:title>
  <cp:lastModifiedBy>user</cp:lastModifiedBy>
  <cp:revision>23</cp:revision>
  <dcterms:modified xsi:type="dcterms:W3CDTF">2023-04-18T04:27:42Z</dcterms:modified>
</cp:coreProperties>
</file>